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3" r:id="rId2"/>
    <p:sldId id="260" r:id="rId3"/>
    <p:sldId id="259" r:id="rId4"/>
    <p:sldId id="263" r:id="rId5"/>
    <p:sldId id="265" r:id="rId6"/>
    <p:sldId id="267" r:id="rId7"/>
    <p:sldId id="269" r:id="rId8"/>
    <p:sldId id="271" r:id="rId9"/>
    <p:sldId id="274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89" r:id="rId18"/>
    <p:sldId id="29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and Information" id="{53270FCE-6CC4-400C-95B7-815679A2CF2C}">
          <p14:sldIdLst>
            <p14:sldId id="293"/>
            <p14:sldId id="260"/>
            <p14:sldId id="259"/>
          </p14:sldIdLst>
        </p14:section>
        <p14:section name="Analysis Evaluation" id="{DC9B61C0-BE9B-4600-9ABE-66BF0ECC75F6}">
          <p14:sldIdLst>
            <p14:sldId id="263"/>
            <p14:sldId id="265"/>
            <p14:sldId id="267"/>
            <p14:sldId id="269"/>
            <p14:sldId id="271"/>
            <p14:sldId id="274"/>
            <p14:sldId id="275"/>
            <p14:sldId id="277"/>
            <p14:sldId id="279"/>
            <p14:sldId id="281"/>
            <p14:sldId id="283"/>
            <p14:sldId id="285"/>
            <p14:sldId id="287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Kulaszewski" userId="5e0a1d26-dcfd-46bf-9e2a-de0a25069d19" providerId="ADAL" clId="{7B5AFA6F-F4A3-4E3A-87EC-9088CF6EA9C5}"/>
    <pc:docChg chg="modSld">
      <pc:chgData name="Dario Kulaszewski" userId="5e0a1d26-dcfd-46bf-9e2a-de0a25069d19" providerId="ADAL" clId="{7B5AFA6F-F4A3-4E3A-87EC-9088CF6EA9C5}" dt="2026-01-29T16:33:21.408" v="28" actId="20577"/>
      <pc:docMkLst>
        <pc:docMk/>
      </pc:docMkLst>
      <pc:sldChg chg="modSp mod">
        <pc:chgData name="Dario Kulaszewski" userId="5e0a1d26-dcfd-46bf-9e2a-de0a25069d19" providerId="ADAL" clId="{7B5AFA6F-F4A3-4E3A-87EC-9088CF6EA9C5}" dt="2026-01-29T16:26:18.552" v="10" actId="20577"/>
        <pc:sldMkLst>
          <pc:docMk/>
          <pc:sldMk cId="699437578" sldId="269"/>
        </pc:sldMkLst>
        <pc:graphicFrameChg chg="modGraphic">
          <ac:chgData name="Dario Kulaszewski" userId="5e0a1d26-dcfd-46bf-9e2a-de0a25069d19" providerId="ADAL" clId="{7B5AFA6F-F4A3-4E3A-87EC-9088CF6EA9C5}" dt="2026-01-29T16:26:18.552" v="10" actId="20577"/>
          <ac:graphicFrameMkLst>
            <pc:docMk/>
            <pc:sldMk cId="699437578" sldId="269"/>
            <ac:graphicFrameMk id="2" creationId="{CB32D014-19C9-0713-B442-04EEC1FFFD82}"/>
          </ac:graphicFrameMkLst>
        </pc:graphicFrameChg>
        <pc:graphicFrameChg chg="modGraphic">
          <ac:chgData name="Dario Kulaszewski" userId="5e0a1d26-dcfd-46bf-9e2a-de0a25069d19" providerId="ADAL" clId="{7B5AFA6F-F4A3-4E3A-87EC-9088CF6EA9C5}" dt="2026-01-29T16:25:33.839" v="3" actId="20577"/>
          <ac:graphicFrameMkLst>
            <pc:docMk/>
            <pc:sldMk cId="699437578" sldId="269"/>
            <ac:graphicFrameMk id="5" creationId="{A7F04318-8483-35FD-B00F-7F4CF88D80E7}"/>
          </ac:graphicFrameMkLst>
        </pc:graphicFrameChg>
      </pc:sldChg>
      <pc:sldChg chg="modSp mod">
        <pc:chgData name="Dario Kulaszewski" userId="5e0a1d26-dcfd-46bf-9e2a-de0a25069d19" providerId="ADAL" clId="{7B5AFA6F-F4A3-4E3A-87EC-9088CF6EA9C5}" dt="2026-01-29T16:27:16.585" v="14" actId="20577"/>
        <pc:sldMkLst>
          <pc:docMk/>
          <pc:sldMk cId="3814481476" sldId="274"/>
        </pc:sldMkLst>
        <pc:graphicFrameChg chg="modGraphic">
          <ac:chgData name="Dario Kulaszewski" userId="5e0a1d26-dcfd-46bf-9e2a-de0a25069d19" providerId="ADAL" clId="{7B5AFA6F-F4A3-4E3A-87EC-9088CF6EA9C5}" dt="2026-01-29T16:27:14.360" v="12" actId="20577"/>
          <ac:graphicFrameMkLst>
            <pc:docMk/>
            <pc:sldMk cId="3814481476" sldId="274"/>
            <ac:graphicFrameMk id="2" creationId="{4BDFD7CD-136A-25CD-B9ED-DCDE559D75EA}"/>
          </ac:graphicFrameMkLst>
        </pc:graphicFrameChg>
        <pc:graphicFrameChg chg="modGraphic">
          <ac:chgData name="Dario Kulaszewski" userId="5e0a1d26-dcfd-46bf-9e2a-de0a25069d19" providerId="ADAL" clId="{7B5AFA6F-F4A3-4E3A-87EC-9088CF6EA9C5}" dt="2026-01-29T16:27:16.585" v="14" actId="20577"/>
          <ac:graphicFrameMkLst>
            <pc:docMk/>
            <pc:sldMk cId="3814481476" sldId="274"/>
            <ac:graphicFrameMk id="11" creationId="{28BFFDBF-7F38-28A6-AD11-C1C855890E68}"/>
          </ac:graphicFrameMkLst>
        </pc:graphicFrameChg>
      </pc:sldChg>
      <pc:sldChg chg="modSp mod">
        <pc:chgData name="Dario Kulaszewski" userId="5e0a1d26-dcfd-46bf-9e2a-de0a25069d19" providerId="ADAL" clId="{7B5AFA6F-F4A3-4E3A-87EC-9088CF6EA9C5}" dt="2026-01-29T16:33:02.045" v="26" actId="20577"/>
        <pc:sldMkLst>
          <pc:docMk/>
          <pc:sldMk cId="3121837154" sldId="287"/>
        </pc:sldMkLst>
        <pc:graphicFrameChg chg="modGraphic">
          <ac:chgData name="Dario Kulaszewski" userId="5e0a1d26-dcfd-46bf-9e2a-de0a25069d19" providerId="ADAL" clId="{7B5AFA6F-F4A3-4E3A-87EC-9088CF6EA9C5}" dt="2026-01-29T16:33:02.045" v="26" actId="20577"/>
          <ac:graphicFrameMkLst>
            <pc:docMk/>
            <pc:sldMk cId="3121837154" sldId="287"/>
            <ac:graphicFrameMk id="2" creationId="{751B1435-2E73-0E07-9BA1-F73E948579FF}"/>
          </ac:graphicFrameMkLst>
        </pc:graphicFrameChg>
        <pc:graphicFrameChg chg="modGraphic">
          <ac:chgData name="Dario Kulaszewski" userId="5e0a1d26-dcfd-46bf-9e2a-de0a25069d19" providerId="ADAL" clId="{7B5AFA6F-F4A3-4E3A-87EC-9088CF6EA9C5}" dt="2026-01-29T16:32:25.282" v="22" actId="20577"/>
          <ac:graphicFrameMkLst>
            <pc:docMk/>
            <pc:sldMk cId="3121837154" sldId="287"/>
            <ac:graphicFrameMk id="9" creationId="{B06E4DD0-F612-4733-D81E-C7A105BE34F1}"/>
          </ac:graphicFrameMkLst>
        </pc:graphicFrameChg>
        <pc:graphicFrameChg chg="modGraphic">
          <ac:chgData name="Dario Kulaszewski" userId="5e0a1d26-dcfd-46bf-9e2a-de0a25069d19" providerId="ADAL" clId="{7B5AFA6F-F4A3-4E3A-87EC-9088CF6EA9C5}" dt="2026-01-29T16:32:58.044" v="24" actId="20577"/>
          <ac:graphicFrameMkLst>
            <pc:docMk/>
            <pc:sldMk cId="3121837154" sldId="287"/>
            <ac:graphicFrameMk id="12" creationId="{D838E729-8958-2C4A-E7E2-E6D29550B097}"/>
          </ac:graphicFrameMkLst>
        </pc:graphicFrameChg>
      </pc:sldChg>
      <pc:sldChg chg="modSp mod">
        <pc:chgData name="Dario Kulaszewski" userId="5e0a1d26-dcfd-46bf-9e2a-de0a25069d19" providerId="ADAL" clId="{7B5AFA6F-F4A3-4E3A-87EC-9088CF6EA9C5}" dt="2026-01-29T16:33:21.408" v="28" actId="20577"/>
        <pc:sldMkLst>
          <pc:docMk/>
          <pc:sldMk cId="1500659615" sldId="289"/>
        </pc:sldMkLst>
        <pc:graphicFrameChg chg="modGraphic">
          <ac:chgData name="Dario Kulaszewski" userId="5e0a1d26-dcfd-46bf-9e2a-de0a25069d19" providerId="ADAL" clId="{7B5AFA6F-F4A3-4E3A-87EC-9088CF6EA9C5}" dt="2026-01-29T16:33:21.408" v="28" actId="20577"/>
          <ac:graphicFrameMkLst>
            <pc:docMk/>
            <pc:sldMk cId="1500659615" sldId="289"/>
            <ac:graphicFrameMk id="6" creationId="{6A722B8A-D7D1-C1BB-BF08-A7B764F729B1}"/>
          </ac:graphicFrameMkLst>
        </pc:graphicFrameChg>
      </pc:sldChg>
      <pc:sldChg chg="modSp mod">
        <pc:chgData name="Dario Kulaszewski" userId="5e0a1d26-dcfd-46bf-9e2a-de0a25069d19" providerId="ADAL" clId="{7B5AFA6F-F4A3-4E3A-87EC-9088CF6EA9C5}" dt="2026-01-29T16:00:49.528" v="1" actId="20577"/>
        <pc:sldMkLst>
          <pc:docMk/>
          <pc:sldMk cId="660274066" sldId="293"/>
        </pc:sldMkLst>
        <pc:spChg chg="mod">
          <ac:chgData name="Dario Kulaszewski" userId="5e0a1d26-dcfd-46bf-9e2a-de0a25069d19" providerId="ADAL" clId="{7B5AFA6F-F4A3-4E3A-87EC-9088CF6EA9C5}" dt="2026-01-29T16:00:49.528" v="1" actId="20577"/>
          <ac:spMkLst>
            <pc:docMk/>
            <pc:sldMk cId="660274066" sldId="293"/>
            <ac:spMk id="3" creationId="{A34B0488-8FE1-D940-9E26-633874D1EC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01A5D-F71F-4E43-8AC3-3E691A019705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C8781-36E8-4663-8ADA-139C258D5A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3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2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FBE10-DFD0-3220-0812-24B814A6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9102-2D41-F87D-0996-B636A2BB7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B54655-9309-218B-6C2C-CFA6917E8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8F0D0-6BEF-0BF5-ED38-3619DA558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6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45906-FE82-0F32-5525-A253678E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F512CF-EFED-1284-A00B-34402672A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F67387-1BF3-3208-F0B9-4B4A861F6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849B76-114E-15EA-716E-4BD1D6317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1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472F-36F3-047E-6441-A73B099E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6DB359-8ACB-B69D-68B4-E65A1D955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8CE60-846F-8AE4-60D8-CCA9E9F57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240B4-AC1E-6740-9113-F10520E39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0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F0855-901E-E116-A9C2-47F444FA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B92553-60EE-6517-538F-12E6305A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9C3771-CEE4-99EC-5164-A8EF338B9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B3F9FA-C732-9D4C-F1D5-B8CC7B688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99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3BCE7-CCB9-3AD6-9E55-88302AA2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FE944F-59E6-C8B9-5B51-0BACA9E40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C672BB-2E3F-EC8A-3AA8-0E4F9208A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244F5-6344-12D2-8C20-930E00AEF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80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5F8E-36FD-A903-534A-7A869E8E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90D870-4669-9471-8E12-6202CB68B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04C83B-9E83-16B8-6531-67B0C3172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E2EAC-F727-16DF-791C-BBD2DC44C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54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A2C24-A79C-7654-978E-60073765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7628548-7151-FC45-3EEA-718178EBF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F9BF7D-2CC5-494C-D491-CE9016D3A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4D7CFF-9965-839E-4F98-02E6A5F97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16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12BF-851C-6A64-CB30-EFB9B6E3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7DA643-7A46-0AE8-5BF0-754E50FC5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964E8E-7B9E-B31D-F2BC-A4136E22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594095-7CF5-F1AB-0CB4-E32FD3B0C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7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CF41-DFDE-E052-C72F-944E6D36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148C3-56F0-2675-FCE2-B1B8463E4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C8ABEC-C031-02B5-F4CB-DDE138D79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91AF57-0FB0-8629-27CD-16F2CF8FB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50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B0C-8728-D4DF-0ECB-90F29208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B82402D-C652-E3CD-5361-2DE138B4E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7A1F51-BCC2-B761-12E4-0AD80C16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CE31E7-B4F0-54F4-8DE4-BF39DBF6E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182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B648-131E-FE0A-8AF6-C8FE9E93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193777-9EF9-B05B-D840-D6D1D381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5C080-6C40-A354-AFE8-90860FDD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CA78FC-D442-005E-D6E8-F3198A86A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90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469C-FD77-984D-C57A-D6CECA07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2213FA4-B4A3-BABB-2923-8E81F156E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F56EDF-2043-5AE7-953C-EF7628515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78B18C-0F3B-885A-5201-50B0B3851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2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12C3-8AED-D208-C2C2-A970C0FF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FB76BF-050A-9565-04AC-9E76AF92D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3D464D-76B3-3E74-5AC7-FD770F231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A7F466-E730-DD5C-0C3F-13E31AB19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37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5A7D-F3C4-A914-C9E7-19F8A7A3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0F82E3-E894-D228-2647-747C7E0F9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F492AB-E928-93CF-DA64-E2C12BA6C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8945A-4CE2-22D1-99EC-AE39E6BB9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37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B381B-0550-5510-FE09-5362A6F98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3C85E9-04EF-B5C5-CA8B-A1D962119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8D6A8-9AB9-9FAA-07F0-245F43C8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B7F14-4A2B-9FA9-3C24-22960BD9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0508EE-62E4-242F-538D-754F9DE5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9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FD486-C147-E5B1-A5BC-B628BBB8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19D560-CDB8-41EB-7F65-572317FC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CBBAA-2CC2-8C5D-EF4C-3A06048D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1C9EAE-A33D-0E4D-DEE9-01399971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79633-8BDF-22BC-66D7-37A5415F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22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614AB4-64F2-6A00-4734-8FD2D515E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410A28-72DB-0FE1-11C0-64607C3B3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F5125-22CC-5780-C514-503D8E38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CB0C91-B82C-F356-CA08-36955B6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2C4BC-8AEA-9853-6DCF-536CE4F1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7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E4E6F-311D-8D0B-1B84-36C498D1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7859D-50AE-99AA-56BE-828229CE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65560-93CB-9515-7D11-F1492D52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5722E-7018-877E-25F3-ABDB8D4AD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751E88-12A2-DE06-AFF3-E7754499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7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A78C5-A659-80CA-1A9B-7839B272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5BFA8F-D18A-0A36-A63B-CB3D80EDB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DD98B-3468-B60C-56FA-296A5F4A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0110C5-5CB6-FF1C-194D-335CC52D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945B5B-636A-D0DC-4BE2-FE4ED098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003C7-BDCA-9555-3AB0-5A148C3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0F728F-7EC7-85C5-8C03-06F28E9E5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3C9B63-40EF-D70B-32D9-763FADF2C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876C86-5055-550C-71A7-11350C61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452D29-B599-70E1-300E-3AA8E01F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B562BE-8988-9B08-7E9A-13D63BFF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62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7E10A-0257-7A76-51E6-85A01E5D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59321B-D169-0115-63F8-15211880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E7A064-34E3-4B79-F2B2-7AB03CC5E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C4C4B44-F523-434B-5758-D5A08CA8C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C433B1-5FFC-E3EF-1686-19CB81836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CD3DCF-7CF3-55AC-1640-ADE719BC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520220-116C-BA26-B6F1-7A240385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676D629-D21F-1E55-C802-F2FB70E0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34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EC047-6B07-9DE2-896D-073DE710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C4AB7F-5FBC-6ADB-5EE1-0FB7C4A4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F39745-B848-04B0-90EC-A254BE9F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06432A-8C8F-1895-1732-9C2BFAFE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91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CDF125-7464-81B7-DCC4-ABC614FC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335CB0-1D75-D338-2AE1-4501C074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EFBAC1-EFB9-D4C0-F987-8395B7B5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2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A493-48F5-F1EE-20A8-99314211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9B7CA-BD9D-29D7-E94B-EB0BCF42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CC2221-7C90-8373-5A3E-7DD3B6D1A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ED060B-3C74-E0C5-2AD6-27F72034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9294D-F360-FD12-F1A9-2FF3D1D2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EDD31-9294-9FAB-1C93-7D3812C8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4A4B-7D5D-8010-BEDB-1F652103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A00878-969E-6159-AD72-3BF387547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C496F8-34AB-24F4-F9DB-7A233FD1D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25475E-27BF-9C4E-E99B-FE5B5950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ED9B1-B492-6953-1DDA-3C5DABEA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FE81D5-45FC-3EAA-C22F-B7860360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7E0F26-DF26-C379-A127-5878261A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CF298A-F095-0B09-1863-97355798B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5778F-5ED1-0DD7-1CA8-863FA5D37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0B0E0-60A8-F17B-0FF1-7260626B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D0A7E-6CBB-5A48-807F-C2E9AC177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10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075CD-BA52-752E-5754-ACE9CD72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Evaluator Instructions (Test Set)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4B0488-8FE1-D940-9E26-633874D1E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b="1" noProof="0" dirty="0"/>
              <a:t>Your task:</a:t>
            </a:r>
            <a:r>
              <a:rPr lang="en-GB" sz="1400" noProof="0" dirty="0"/>
              <a:t> You will review </a:t>
            </a:r>
            <a:r>
              <a:rPr lang="en-GB" sz="1400" b="1" noProof="0" dirty="0"/>
              <a:t>15 analysis outputs</a:t>
            </a:r>
            <a:r>
              <a:rPr lang="en-GB" sz="1400" noProof="0" dirty="0"/>
              <a:t>. For each output, assign </a:t>
            </a:r>
            <a:r>
              <a:rPr lang="en-GB" sz="1400" b="1" noProof="0" dirty="0"/>
              <a:t>0–3 ratings</a:t>
            </a:r>
            <a:r>
              <a:rPr lang="en-GB" sz="1400" noProof="0" dirty="0"/>
              <a:t> for the listed metrics based on the provided definitions and the dataset description.</a:t>
            </a:r>
          </a:p>
          <a:p>
            <a:r>
              <a:rPr lang="en-GB" sz="1400" noProof="0" dirty="0"/>
              <a:t>Use the prompt + dataset card + shown results to judge whether choices are reasonable.</a:t>
            </a:r>
          </a:p>
          <a:p>
            <a:r>
              <a:rPr lang="en-GB" sz="1400" dirty="0"/>
              <a:t>Analyses variants can be very similar, this is acceptable</a:t>
            </a:r>
            <a:endParaRPr lang="en-GB" sz="1400" noProof="0" dirty="0"/>
          </a:p>
          <a:p>
            <a:r>
              <a:rPr lang="en-GB" sz="1400" dirty="0"/>
              <a:t>Don’t evaluate quality of the log’s appearance (family/type, filters, […]), just evaluate the information in the log</a:t>
            </a:r>
            <a:endParaRPr lang="en-GB" sz="1400" noProof="0" dirty="0"/>
          </a:p>
          <a:p>
            <a:r>
              <a:rPr lang="en-GB" sz="1400" noProof="0" dirty="0"/>
              <a:t>Don’t focus on formatting or language details (except when it’s relevant to the quality, e.g. value range for axis or outlier handling).</a:t>
            </a:r>
          </a:p>
          <a:p>
            <a:r>
              <a:rPr lang="en-GB" sz="1400" noProof="0" dirty="0"/>
              <a:t>If a step (e.g. aggregation) is not needed, it is correct to keep it blank (“none”)</a:t>
            </a:r>
          </a:p>
          <a:p>
            <a:r>
              <a:rPr lang="en-GB" sz="1400" dirty="0"/>
              <a:t>Sometimes filter decisions make sense, even though they weren’t requested in the prompt, that’s the right choice and leads to the highest score</a:t>
            </a:r>
            <a:endParaRPr lang="en-GB" sz="1400" noProof="0" dirty="0"/>
          </a:p>
          <a:p>
            <a:r>
              <a:rPr lang="en-GB" sz="1400" noProof="0" dirty="0"/>
              <a:t>Assume plots are technically correct if the stated processing decisions are plausible.</a:t>
            </a:r>
          </a:p>
          <a:p>
            <a:pPr marL="0" indent="0">
              <a:buNone/>
            </a:pPr>
            <a:endParaRPr lang="en-GB" sz="1400" noProof="0" dirty="0"/>
          </a:p>
          <a:p>
            <a:pPr marL="0" indent="0">
              <a:buNone/>
            </a:pPr>
            <a:r>
              <a:rPr lang="en-GB" sz="1400" noProof="0" dirty="0"/>
              <a:t>Annotator ID (or name/pseudonym): 3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Field / Discipline</a:t>
            </a:r>
            <a:r>
              <a:rPr lang="en-GB" sz="1400" noProof="0" dirty="0"/>
              <a:t> (e.g., Computer Science): Corporate Business Intelligence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Qualification / Role</a:t>
            </a:r>
            <a:r>
              <a:rPr lang="en-GB" sz="1400" noProof="0" dirty="0"/>
              <a:t> (closest match; e.g., Data Science student, BSc in Data Science, BI manager): BI Manager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Gender</a:t>
            </a:r>
            <a:r>
              <a:rPr lang="en-GB" sz="1400" noProof="0" dirty="0"/>
              <a:t>: w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Age</a:t>
            </a:r>
            <a:r>
              <a:rPr lang="en-GB" sz="1400" noProof="0" dirty="0"/>
              <a:t>: 54</a:t>
            </a:r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D13481-58F0-37F9-CDBB-D789EC301F38}"/>
              </a:ext>
            </a:extLst>
          </p:cNvPr>
          <p:cNvSpPr/>
          <p:nvPr/>
        </p:nvSpPr>
        <p:spPr>
          <a:xfrm>
            <a:off x="953729" y="6381135"/>
            <a:ext cx="10137058" cy="378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27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60A8F-BD25-6E77-2F07-4F662217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59CE816A-C681-8352-5066-5C6A87BCC2A3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predictive, forecasting 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 == fertiggemeldet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ist_ende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time=</a:t>
            </a:r>
            <a:r>
              <a:rPr lang="en-US" sz="900" dirty="0" err="1">
                <a:latin typeface="menlo"/>
              </a:rPr>
              <a:t>ist_ende</a:t>
            </a:r>
            <a:r>
              <a:rPr lang="en-US" sz="900" dirty="0">
                <a:latin typeface="menlo"/>
              </a:rPr>
              <a:t>/week;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metrics=[</a:t>
            </a:r>
            <a:r>
              <a:rPr lang="en-US" sz="900" dirty="0" err="1">
                <a:latin typeface="menlo"/>
              </a:rPr>
              <a:t>mean_ta_abgang</a:t>
            </a: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mean:ta_abgang</a:t>
            </a:r>
            <a:r>
              <a:rPr lang="en-US" sz="900" dirty="0">
                <a:latin typeface="menlo"/>
              </a:rPr>
              <a:t>),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n_records</a:t>
            </a:r>
            <a:r>
              <a:rPr lang="en-US" sz="900" dirty="0">
                <a:latin typeface="menlo"/>
              </a:rPr>
              <a:t>=count]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ok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Weekly average end-date deviations are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forecast to be about 42 days early over the next six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weeks. Typical weekly deviations between 3 and 111 days early. Extreme cases reached over 600 days early.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06E757C-70D5-94F6-30A8-C723AD74B566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9D846E-4217-3325-0B9D-49D4E76D757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FB06D5A-5BD7-A87C-B3F1-E2026217391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065907C-56A5-686D-779C-9250AC017EC6}"/>
              </a:ext>
            </a:extLst>
          </p:cNvPr>
          <p:cNvSpPr txBox="1"/>
          <p:nvPr/>
        </p:nvSpPr>
        <p:spPr>
          <a:xfrm>
            <a:off x="5812301" y="255551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</a:t>
            </a:r>
            <a:r>
              <a:rPr lang="en-US" sz="1000" dirty="0">
                <a:latin typeface="menlo"/>
              </a:rPr>
              <a:t>: predictive, time series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 not missing;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ist_ende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</a:t>
            </a:r>
            <a:r>
              <a:rPr lang="en-US" sz="1000" dirty="0">
                <a:latin typeface="menlo"/>
              </a:rPr>
              <a:t>: Derive week from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; aggregate to weekly mean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</a:t>
            </a:r>
            <a:r>
              <a:rPr lang="en-US" sz="1000" dirty="0">
                <a:latin typeface="menlo"/>
              </a:rPr>
              <a:t>: mean(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 by week; linear trend forecast next 6 weeks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</a:t>
            </a:r>
            <a:r>
              <a:rPr lang="en-US" sz="1000" dirty="0">
                <a:latin typeface="menlo"/>
              </a:rPr>
              <a:t>: warn (simple linear forecast, no intervals)</a:t>
            </a:r>
          </a:p>
          <a:p>
            <a:endParaRPr lang="en-US" sz="1000" b="1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</a:t>
            </a:r>
            <a:r>
              <a:rPr lang="en-US" sz="1000" dirty="0">
                <a:latin typeface="menlo"/>
              </a:rPr>
              <a:t>: A linear trend on weekly averages predicts end dates drifting from roughly +50 to about +67 days late over the next 6 weeks, indicating a continued worsening of schedule adherence if current patterns persist.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4A65A7D-27C4-22ED-BBA6-1EEC06BC0E71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forecasting 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 == 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Remove rows with missing required values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/week;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mean_ta_abgang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mean:ta_abgang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Forecast weekly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end-date deviation for the next 6 weeks.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D7F9AC-5EF0-DE29-E936-D727D332F897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7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Forecast weekly average end-date deviation for the next 6 weeks.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73E08FE-D08A-792C-153A-A1231BF1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2175"/>
            <a:ext cx="4080387" cy="2055821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AACA4E4-5F5A-3518-03FB-E7B5B8E2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748515"/>
            <a:ext cx="4080388" cy="2052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B39EF9E-A2C7-B443-6991-A45D7BC9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632671"/>
            <a:ext cx="4739150" cy="195305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ADA8564-848C-53B0-74BD-4368BA822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5019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AA5B0D5-C7E8-6133-D752-83098303A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661A836-108D-2B86-ABFA-64CA08C4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023975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561F2D-AB6D-DA00-E4A2-84B5DBB0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7880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2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D1D5-2749-9559-A1C6-884A4DD8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E09D0C8-99C0-0BC0-280E-85C7C2B3E532}"/>
              </a:ext>
            </a:extLst>
          </p:cNvPr>
          <p:cNvSpPr txBox="1"/>
          <p:nvPr/>
        </p:nvSpPr>
        <p:spPr>
          <a:xfrm>
            <a:off x="5812301" y="40312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With a 10-day start delay and 3-day run time, we expect about 8.4 days end delay. Typical delays fall between 4 and 11 days late. Outliers reach over 30 days late. Compare predictions with recent real cases.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1CC270C-A92F-6437-BCE6-281BA1A42430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6C7464D-4CEB-C673-8DC1-F637A460071A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0ECD17C-BE83-F611-4F28-39C1C233E82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AC5FBA0-91E6-4619-534A-180004F75FA7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target</a:t>
            </a:r>
            <a:r>
              <a:rPr lang="de-DE" sz="1000" dirty="0">
                <a:latin typeface="menlo"/>
              </a:rPr>
              <a:t>),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Linear </a:t>
            </a:r>
            <a:r>
              <a:rPr lang="de-DE" sz="1000" dirty="0" err="1">
                <a:latin typeface="menlo"/>
              </a:rPr>
              <a:t>regression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~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+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(simple linear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, R² ≈ 0.99)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Given a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delay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10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run-through</a:t>
            </a:r>
            <a:r>
              <a:rPr lang="de-DE" sz="1000" dirty="0">
                <a:latin typeface="menlo"/>
              </a:rPr>
              <a:t> time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expects</a:t>
            </a:r>
            <a:r>
              <a:rPr lang="de-DE" sz="1000" dirty="0">
                <a:latin typeface="menlo"/>
              </a:rPr>
              <a:t> an end-date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+9.3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roughly</a:t>
            </a:r>
            <a:r>
              <a:rPr lang="de-DE" sz="1000" dirty="0">
                <a:latin typeface="menlo"/>
              </a:rPr>
              <a:t> 9–10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late</a:t>
            </a:r>
            <a:r>
              <a:rPr lang="de-DE" sz="1000" dirty="0">
                <a:latin typeface="menlo"/>
              </a:rPr>
              <a:t>).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76AEC5-8B3A-6859-89A1-12D1EA37996E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is the expected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end-date deviation for a new case given start delay of 10 days and run-through time of 3 days.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7D9007-F696-3733-B012-2FE2EE090D51}"/>
              </a:ext>
            </a:extLst>
          </p:cNvPr>
          <p:cNvSpPr txBox="1"/>
          <p:nvPr/>
        </p:nvSpPr>
        <p:spPr>
          <a:xfrm>
            <a:off x="0" y="56293"/>
            <a:ext cx="8707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200" b="1" noProof="0" dirty="0">
                <a:latin typeface="menlo"/>
              </a:rPr>
              <a:t>Prompt </a:t>
            </a:r>
            <a:r>
              <a:rPr lang="de-DE" sz="1200" b="1" dirty="0">
                <a:latin typeface="menlo"/>
              </a:rPr>
              <a:t>8</a:t>
            </a:r>
            <a:r>
              <a:rPr lang="de-DE" sz="1200" b="1" noProof="0" dirty="0">
                <a:latin typeface="menlo"/>
              </a:rPr>
              <a:t>: </a:t>
            </a:r>
            <a:r>
              <a:rPr lang="en-US" sz="1200" noProof="0" dirty="0">
                <a:latin typeface="menlo"/>
              </a:rPr>
              <a:t>What is the expected end-date deviation for a new case given start delay of 10 days and run-through time of 3 days.</a:t>
            </a:r>
          </a:p>
          <a:p>
            <a:pPr latinLnBrk="1"/>
            <a:endParaRPr lang="en-US" sz="1200" noProof="0" dirty="0">
              <a:latin typeface="menlo"/>
            </a:endParaRPr>
          </a:p>
        </p:txBody>
      </p:sp>
      <p:pic>
        <p:nvPicPr>
          <p:cNvPr id="3" name="Grafik 2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32C0432-0D46-A96B-854B-1921838F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136"/>
            <a:ext cx="4660490" cy="2053173"/>
          </a:xfrm>
          <a:prstGeom prst="rect">
            <a:avLst/>
          </a:prstGeom>
        </p:spPr>
      </p:pic>
      <p:pic>
        <p:nvPicPr>
          <p:cNvPr id="6" name="Grafik 5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B83885F1-ED43-F92A-6BBE-7D8126AC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719293"/>
            <a:ext cx="4660492" cy="20874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F77A6F-9B6E-89CC-AB3F-254C45C2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" y="2649504"/>
            <a:ext cx="5759811" cy="1918632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9DCB521-8D78-12D6-5A86-15A2A997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53792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C5C14D6-C063-3194-0922-A90A070E2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BA2570D-1F0F-929B-91C2-FFE056AC3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17095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1F9CEC1-133F-408A-EF5B-B5FCCFD7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1387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25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834F-5862-D860-9F9D-BD9D4676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BD4D06B-D9A4-414C-68DC-839B80551447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Remove rows with missing required values 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With a 3-day cycle and 20-day early start, the model predicts about 1.6 days early finish. This falls within the usual –6 to +1 day range. Historical extremes: up to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36 days late. Monitor predicted vs actual deviations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accuracy.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65F1431-7B44-E9A1-A22A-5A0967FE4F28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BDDB927-16D7-B352-A075-87F56209DDA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012EC45-4F0B-E21E-B7DD-A726C6EBE7C8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8F108A7-4EF4-CF8F-9393-7F970277A949}"/>
              </a:ext>
            </a:extLst>
          </p:cNvPr>
          <p:cNvSpPr txBox="1"/>
          <p:nvPr/>
        </p:nvSpPr>
        <p:spPr>
          <a:xfrm>
            <a:off x="5812301" y="255551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target</a:t>
            </a:r>
            <a:r>
              <a:rPr lang="de-DE" sz="1000" dirty="0">
                <a:latin typeface="menlo"/>
              </a:rPr>
              <a:t>),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Linear </a:t>
            </a:r>
            <a:r>
              <a:rPr lang="de-DE" sz="1000" dirty="0" err="1">
                <a:latin typeface="menlo"/>
              </a:rPr>
              <a:t>regression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~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+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(simple linear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, R² ≈ 0.99)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With a </a:t>
            </a:r>
            <a:r>
              <a:rPr lang="de-DE" sz="1000" dirty="0" err="1">
                <a:latin typeface="menlo"/>
              </a:rPr>
              <a:t>lead</a:t>
            </a:r>
            <a:r>
              <a:rPr lang="de-DE" sz="1000" dirty="0">
                <a:latin typeface="menlo"/>
              </a:rPr>
              <a:t> time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−20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predicts</a:t>
            </a:r>
            <a:r>
              <a:rPr lang="de-DE" sz="1000" dirty="0">
                <a:latin typeface="menlo"/>
              </a:rPr>
              <a:t> an end-date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−20.7 </a:t>
            </a:r>
            <a:r>
              <a:rPr lang="de-DE" sz="1000" b="1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i.e.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operation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would</a:t>
            </a:r>
            <a:r>
              <a:rPr lang="de-DE" sz="1000" dirty="0">
                <a:latin typeface="menlo"/>
              </a:rPr>
              <a:t> finish </a:t>
            </a:r>
            <a:r>
              <a:rPr lang="de-DE" sz="1000" dirty="0" err="1">
                <a:latin typeface="menlo"/>
              </a:rPr>
              <a:t>roughly</a:t>
            </a:r>
            <a:r>
              <a:rPr lang="de-DE" sz="1000" dirty="0">
                <a:latin typeface="menlo"/>
              </a:rPr>
              <a:t> 21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early</a:t>
            </a:r>
            <a:r>
              <a:rPr lang="de-DE" sz="10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7B1E64-FCE2-914B-9813-F58C6A527477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 </a:t>
            </a:r>
          </a:p>
          <a:p>
            <a:pPr latinLnBrk="1"/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Predict the lead 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deviation if lead time is 3 days and start deviation 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–20 days.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BA0F68-1491-DEE1-34D7-6B09ED110D86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9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Predict the lead time deviation if lead time is 3 days and start deviation is -20 days.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F45A13E-3D05-9C38-BC89-04C80C86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522"/>
            <a:ext cx="4712944" cy="2078713"/>
          </a:xfrm>
          <a:prstGeom prst="rect">
            <a:avLst/>
          </a:prstGeom>
        </p:spPr>
      </p:pic>
      <p:pic>
        <p:nvPicPr>
          <p:cNvPr id="6" name="Grafik 5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85B1B05-C9CF-BE5D-D358-7BF430D8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0626"/>
            <a:ext cx="4712944" cy="20838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217DB2F-B2E8-A425-0666-40AEB3B6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25929"/>
            <a:ext cx="4712944" cy="194225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23FBD03-7F83-0AC7-1E85-22DF6208D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45761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1F1C10F-6ED1-0843-8571-C4B73F6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BFA54AB-25B4-943A-37DF-1E431AD36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84229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4D41A7D-9E5D-00A4-7E2D-1C4EAB39E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69385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76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0129-A856-D0CA-5996-93DE261E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B46B94C-DEED-8B4C-8358-FED83CA86550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predictive, classification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none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>
                <a:latin typeface="menlo"/>
              </a:rPr>
              <a:t>status, </a:t>
            </a:r>
            <a:r>
              <a:rPr lang="en-US" sz="900" dirty="0" err="1">
                <a:latin typeface="menlo"/>
              </a:rPr>
              <a:t>ta_status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Clean up text (trim spaces)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For </a:t>
            </a:r>
            <a:r>
              <a:rPr lang="en-US" sz="900" dirty="0" err="1">
                <a:latin typeface="menlo"/>
              </a:rPr>
              <a:t>Kleinbauteile</a:t>
            </a:r>
            <a:r>
              <a:rPr lang="en-US" sz="900" dirty="0">
                <a:latin typeface="menlo"/>
              </a:rPr>
              <a:t> </a:t>
            </a:r>
            <a:r>
              <a:rPr lang="en-US" sz="900" dirty="0" err="1">
                <a:latin typeface="menlo"/>
              </a:rPr>
              <a:t>schlichten</a:t>
            </a:r>
            <a:r>
              <a:rPr lang="en-US" sz="900" dirty="0">
                <a:latin typeface="menlo"/>
              </a:rPr>
              <a:t> with a one-day cycle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time, 88% ran without schedule deviation and 12% ran with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deviation. Filtered operations of type </a:t>
            </a:r>
            <a:r>
              <a:rPr lang="en-US" sz="900" dirty="0" err="1">
                <a:latin typeface="menlo"/>
              </a:rPr>
              <a:t>Kleinbauteile</a:t>
            </a:r>
            <a:r>
              <a:rPr lang="en-US" sz="900" dirty="0">
                <a:latin typeface="menlo"/>
              </a:rPr>
              <a:t> </a:t>
            </a:r>
            <a:r>
              <a:rPr lang="en-US" sz="900" dirty="0" err="1">
                <a:latin typeface="menlo"/>
              </a:rPr>
              <a:t>schlichten</a:t>
            </a:r>
            <a:r>
              <a:rPr lang="en-US" sz="900" dirty="0">
                <a:latin typeface="menlo"/>
              </a:rPr>
              <a:t>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with cycle time 1. Counted occurrences of each </a:t>
            </a:r>
            <a:r>
              <a:rPr lang="en-US" sz="900" dirty="0" err="1">
                <a:latin typeface="menlo"/>
              </a:rPr>
              <a:t>ta_status</a:t>
            </a:r>
            <a:r>
              <a:rPr lang="en-US" sz="900" dirty="0">
                <a:latin typeface="menlo"/>
              </a:rPr>
              <a:t>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Review data duplicates to improve reliability.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AB1A96-5F8D-CA7E-2B96-773E402C88D5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6E53EFA-4C81-E1F2-E0A2-9D83A6F948D3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CCFD780-3279-BFBA-A8FF-9BEB4FAA62C1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191CCA3-2A9D-A6D4-623B-658EE85ED74D}"/>
              </a:ext>
            </a:extLst>
          </p:cNvPr>
          <p:cNvSpPr txBox="1"/>
          <p:nvPr/>
        </p:nvSpPr>
        <p:spPr>
          <a:xfrm>
            <a:off x="5812301" y="255551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classification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Kleinbauteile schlichten;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1;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avg_type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frequency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share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</a:t>
            </a:r>
            <a:r>
              <a:rPr lang="de-DE" sz="1000" dirty="0" err="1">
                <a:latin typeface="menlo"/>
              </a:rPr>
              <a:t>empirical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probability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only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</a:t>
            </a:r>
            <a:r>
              <a:rPr lang="de-DE" sz="1000" i="1" dirty="0">
                <a:latin typeface="menlo"/>
              </a:rPr>
              <a:t>Kleinbauteile schlichten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cycle</a:t>
            </a:r>
            <a:r>
              <a:rPr lang="de-DE" sz="1000" dirty="0">
                <a:latin typeface="menlo"/>
              </a:rPr>
              <a:t> time 1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88 %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cases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ohne TA</a:t>
            </a:r>
            <a:r>
              <a:rPr lang="de-DE" sz="1000" dirty="0">
                <a:latin typeface="menlo"/>
              </a:rPr>
              <a:t> and </a:t>
            </a:r>
            <a:r>
              <a:rPr lang="de-DE" sz="1000" b="1" dirty="0">
                <a:latin typeface="menlo"/>
              </a:rPr>
              <a:t>12 %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mit TA</a:t>
            </a:r>
            <a:r>
              <a:rPr lang="de-DE" sz="1000" dirty="0">
                <a:latin typeface="menlo"/>
              </a:rPr>
              <a:t>, so </a:t>
            </a:r>
            <a:r>
              <a:rPr lang="de-DE" sz="1000" b="1" dirty="0" err="1">
                <a:latin typeface="menlo"/>
              </a:rPr>
              <a:t>ta_status</a:t>
            </a:r>
            <a:r>
              <a:rPr lang="de-DE" sz="1000" b="1" dirty="0">
                <a:latin typeface="menlo"/>
              </a:rPr>
              <a:t> = "ohne TA"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likely</a:t>
            </a:r>
            <a:r>
              <a:rPr lang="de-DE" sz="10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D299DC-23F9-906B-6267-30C3F32F0F95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classification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Kleinbauteile schlichten; </a:t>
            </a:r>
            <a:br>
              <a:rPr lang="de-DE" sz="1000" dirty="0">
                <a:latin typeface="menlo"/>
              </a:rPr>
            </a:b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1.0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status,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block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Which ta status is to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´expect for a operation type '</a:t>
            </a:r>
            <a:r>
              <a:rPr lang="en-US" sz="1000" dirty="0" err="1">
                <a:latin typeface="menlo"/>
              </a:rPr>
              <a:t>Kleinbauteile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schlichten</a:t>
            </a:r>
            <a:r>
              <a:rPr lang="en-US" sz="1000" dirty="0">
                <a:latin typeface="menlo"/>
              </a:rPr>
              <a:t>’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with a cycle time of 1?.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B25F6D-9F40-7DA0-EDBB-7441B6EE101F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</a:t>
            </a:r>
            <a:r>
              <a:rPr lang="de-DE" sz="1400" b="1" dirty="0">
                <a:latin typeface="menlo"/>
              </a:rPr>
              <a:t>0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Which ta status is to expect for a operation type '</a:t>
            </a:r>
            <a:r>
              <a:rPr lang="en-US" sz="1400" dirty="0" err="1">
                <a:latin typeface="menlo"/>
              </a:rPr>
              <a:t>Kleinbauteile</a:t>
            </a:r>
            <a:r>
              <a:rPr lang="en-US" sz="1400" dirty="0">
                <a:latin typeface="menlo"/>
              </a:rPr>
              <a:t> </a:t>
            </a:r>
            <a:r>
              <a:rPr lang="en-US" sz="1400" dirty="0" err="1">
                <a:latin typeface="menlo"/>
              </a:rPr>
              <a:t>schlichten</a:t>
            </a:r>
            <a:r>
              <a:rPr lang="en-US" sz="1400" dirty="0">
                <a:latin typeface="menlo"/>
              </a:rPr>
              <a:t>' with a cycle time of 1?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33A862D-D21E-5D4A-CFB6-9941F31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1343"/>
            <a:ext cx="4615315" cy="2021409"/>
          </a:xfrm>
          <a:prstGeom prst="rect">
            <a:avLst/>
          </a:prstGeom>
        </p:spPr>
      </p:pic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D45FF0C-D539-3A49-7200-6D81E8E7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2" y="4792842"/>
            <a:ext cx="4017714" cy="194952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F0CFE1-92C9-B529-FE6C-670B252D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9545"/>
            <a:ext cx="3091970" cy="19202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4064272-6196-5FE1-3CD7-5C4F7334D9DC}"/>
              </a:ext>
            </a:extLst>
          </p:cNvPr>
          <p:cNvSpPr txBox="1"/>
          <p:nvPr/>
        </p:nvSpPr>
        <p:spPr>
          <a:xfrm>
            <a:off x="3565720" y="6590833"/>
            <a:ext cx="1079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menlo"/>
              </a:rPr>
              <a:t>View all</a:t>
            </a:r>
            <a:endParaRPr lang="de-DE" sz="1200" b="1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BA7C0F0-E0E7-D51F-E201-0882FFD8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738835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D686EF7-1710-BF92-E1A9-4D03D4FE2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9F7C69A-54B8-45A3-5858-7BA1DFC5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643577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70C3ABC-7EE3-2915-E538-5E48F1B8C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091443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3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DC62-CDBC-9F94-83E7-C5456D69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62720926-E5A2-2FE6-90C8-98BD7F49595E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Profilschleifen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status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(trim spaces); Remove rows with missing required values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Finished </a:t>
            </a:r>
            <a:r>
              <a:rPr lang="en-US" sz="1000" dirty="0" err="1">
                <a:latin typeface="menlo"/>
              </a:rPr>
              <a:t>Profilschleifen</a:t>
            </a:r>
            <a:r>
              <a:rPr lang="en-US" sz="1000" dirty="0">
                <a:latin typeface="menlo"/>
              </a:rPr>
              <a:t> operations average about 1 day cycle time. Most complete within 0–1 day, with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rare cases up to 3 days. Only one status category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available.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C949362-7066-D64E-F84E-69FA64A3F3DB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4C675DF-B301-3252-F676-3D8B0150A22D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7C2551-D8C0-59C0-E491-E97F68566CE9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0F147AB-1DCA-223B-E7F1-A623D32F1335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descriptive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distribution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Profilschleifen;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;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ta_status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none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(check </a:t>
            </a:r>
            <a:r>
              <a:rPr lang="de-DE" sz="1000" dirty="0" err="1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Profilschleifen, </a:t>
            </a:r>
            <a:r>
              <a:rPr lang="de-DE" sz="1000" dirty="0" err="1">
                <a:latin typeface="menlo"/>
              </a:rPr>
              <a:t>cycle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times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always</a:t>
            </a:r>
            <a:r>
              <a:rPr lang="de-DE" sz="1000" dirty="0">
                <a:latin typeface="menlo"/>
              </a:rPr>
              <a:t> 1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 in </a:t>
            </a:r>
            <a:r>
              <a:rPr lang="de-DE" sz="1000" dirty="0" err="1">
                <a:latin typeface="menlo"/>
              </a:rPr>
              <a:t>both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groups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a </a:t>
            </a:r>
            <a:r>
              <a:rPr lang="de-DE" sz="1000" dirty="0" err="1">
                <a:latin typeface="menlo"/>
              </a:rPr>
              <a:t>few</a:t>
            </a:r>
            <a:r>
              <a:rPr lang="de-DE" sz="1000" dirty="0">
                <a:latin typeface="menlo"/>
              </a:rPr>
              <a:t> 0–3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outliers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no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meaningful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difference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between</a:t>
            </a:r>
            <a:r>
              <a:rPr lang="de-DE" sz="1000" dirty="0">
                <a:latin typeface="menlo"/>
              </a:rPr>
              <a:t> </a:t>
            </a:r>
            <a:r>
              <a:rPr lang="de-DE" sz="1000" i="1" dirty="0">
                <a:latin typeface="menlo"/>
              </a:rPr>
              <a:t>mit TA</a:t>
            </a:r>
            <a:r>
              <a:rPr lang="de-DE" sz="1000" dirty="0">
                <a:latin typeface="menlo"/>
              </a:rPr>
              <a:t> and </a:t>
            </a:r>
            <a:r>
              <a:rPr lang="de-DE" sz="1000" i="1" dirty="0">
                <a:latin typeface="menlo"/>
              </a:rPr>
              <a:t>ohne TA</a:t>
            </a:r>
            <a:r>
              <a:rPr lang="de-DE" sz="1000" dirty="0">
                <a:latin typeface="menlo"/>
              </a:rPr>
              <a:t>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455151-FB08-0C86-0FBF-72CFA6236EC1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Profilschleifen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status,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Generated analysis for: How is the cycle 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distributed for </a:t>
            </a:r>
            <a:r>
              <a:rPr lang="en-US" sz="1000" dirty="0" err="1">
                <a:latin typeface="menlo"/>
              </a:rPr>
              <a:t>Profilschleifen</a:t>
            </a:r>
            <a:r>
              <a:rPr lang="en-US" sz="1000" dirty="0">
                <a:latin typeface="menlo"/>
              </a:rPr>
              <a:t> across ta status categories?.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9433BB-48BC-A060-FD53-0F7621DBC9E5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</a:t>
            </a:r>
            <a:r>
              <a:rPr lang="de-DE" sz="1400" b="1" dirty="0">
                <a:latin typeface="menlo"/>
              </a:rPr>
              <a:t>1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How is the cycle time distributed for </a:t>
            </a:r>
            <a:r>
              <a:rPr lang="en-US" sz="1400" dirty="0" err="1">
                <a:latin typeface="menlo"/>
              </a:rPr>
              <a:t>Profilschleifen</a:t>
            </a:r>
            <a:r>
              <a:rPr lang="en-US" sz="1400" dirty="0">
                <a:latin typeface="menlo"/>
              </a:rPr>
              <a:t> across ta status categories?</a:t>
            </a:r>
            <a:r>
              <a:rPr lang="de-DE" sz="1400" b="1" noProof="0" dirty="0">
                <a:latin typeface="menlo"/>
              </a:rPr>
              <a:t>  </a:t>
            </a:r>
            <a:endParaRPr lang="en-US" sz="1400" noProof="0" dirty="0">
              <a:latin typeface="menlo"/>
            </a:endParaRP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5BAC137-4763-7DE4-7B37-2F0C71F43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7191"/>
            <a:ext cx="3804626" cy="20564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8E17A1-BF40-84FC-AE2E-9888BDE6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8508"/>
            <a:ext cx="3913700" cy="1939042"/>
          </a:xfrm>
          <a:prstGeom prst="rect">
            <a:avLst/>
          </a:prstGeom>
        </p:spPr>
      </p:pic>
      <p:pic>
        <p:nvPicPr>
          <p:cNvPr id="15" name="Grafik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82C64A5-DB1A-D366-4ADA-30D8AFEAB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64647"/>
            <a:ext cx="5298984" cy="2019430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B281ECE-E58E-E8C2-260E-FF6273186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996204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7C9FE2A-4ACC-D455-4361-170CFBF8F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B98E2BF6-A38A-6045-BE21-B7877053F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78244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01B9753-4854-0730-B410-4FF446145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93677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37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2246-CBB2-68E0-12CA-A6E95B15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BE21EEE-AB6B-0D31-4FD1-DECBC928ABFE}"/>
              </a:ext>
            </a:extLst>
          </p:cNvPr>
          <p:cNvSpPr txBox="1"/>
          <p:nvPr/>
        </p:nvSpPr>
        <p:spPr>
          <a:xfrm>
            <a:off x="5812301" y="40312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</a:t>
            </a:r>
            <a:r>
              <a:rPr lang="en-US" sz="1000" dirty="0" err="1">
                <a:latin typeface="menlo"/>
              </a:rPr>
              <a:t>variance_decomposition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nb-NO" sz="1000" dirty="0">
                <a:latin typeface="menlo"/>
              </a:rPr>
              <a:t>status == fertiggemeldet; ta_abgang &gt; 0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Operations finish about 14 days late on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(typical 1–57 days). Montage, </a:t>
            </a:r>
            <a:r>
              <a:rPr lang="en-US" sz="1000" dirty="0" err="1">
                <a:latin typeface="menlo"/>
              </a:rPr>
              <a:t>Schleifen</a:t>
            </a:r>
            <a:r>
              <a:rPr lang="en-US" sz="1000" dirty="0">
                <a:latin typeface="menlo"/>
              </a:rPr>
              <a:t>-Gruppe,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 and RP drive most of these delays. Calculate average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delay per group for deeper insight.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DC2782-3B74-679E-D42B-CB5BFB653E0E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FEFE612-AF45-9FC3-44DA-59E5BFD23B38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2475A9-5A45-7373-DB26-1923C4BF590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163A8B2-4051-BBBE-E3EA-BC17BF05C72F}"/>
              </a:ext>
            </a:extLst>
          </p:cNvPr>
          <p:cNvSpPr txBox="1"/>
          <p:nvPr/>
        </p:nvSpPr>
        <p:spPr>
          <a:xfrm>
            <a:off x="5812301" y="2555512"/>
            <a:ext cx="3188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summary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),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(|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|)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(check </a:t>
            </a:r>
            <a:r>
              <a:rPr lang="de-DE" sz="900" dirty="0" err="1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dirty="0">
              <a:latin typeface="menlo"/>
            </a:endParaRPr>
          </a:p>
          <a:p>
            <a:r>
              <a:rPr lang="de-DE" sz="900" dirty="0">
                <a:latin typeface="menlo"/>
              </a:rPr>
              <a:t>Summary: By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 absolute end-date </a:t>
            </a:r>
            <a:r>
              <a:rPr lang="de-DE" sz="900" dirty="0" err="1">
                <a:latin typeface="menlo"/>
              </a:rPr>
              <a:t>deviation</a:t>
            </a:r>
            <a:r>
              <a:rPr lang="de-DE" sz="900" dirty="0">
                <a:latin typeface="menlo"/>
              </a:rPr>
              <a:t>, Konstruktion, 3D KO, 3D CAM, Sägen and Tieflochbohren </a:t>
            </a:r>
            <a:r>
              <a:rPr lang="de-DE" sz="900" dirty="0" err="1">
                <a:latin typeface="menlo"/>
              </a:rPr>
              <a:t>drive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schedule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deviation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the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most</a:t>
            </a:r>
            <a:r>
              <a:rPr lang="de-DE" sz="900" dirty="0">
                <a:latin typeface="menlo"/>
              </a:rPr>
              <a:t> (≈58, 46, 26, 23 and 19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 on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),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Konstruktion and 3D KO </a:t>
            </a:r>
            <a:r>
              <a:rPr lang="de-DE" sz="900" dirty="0" err="1">
                <a:latin typeface="menlo"/>
              </a:rPr>
              <a:t>especially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late</a:t>
            </a:r>
            <a:r>
              <a:rPr lang="de-DE" sz="900" dirty="0">
                <a:latin typeface="menlo"/>
              </a:rPr>
              <a:t> on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CBF35FF-EB0B-AAB2-4B44-59935D962551}"/>
              </a:ext>
            </a:extLst>
          </p:cNvPr>
          <p:cNvSpPr txBox="1"/>
          <p:nvPr/>
        </p:nvSpPr>
        <p:spPr>
          <a:xfrm>
            <a:off x="5812301" y="4679936"/>
            <a:ext cx="3188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</a:t>
            </a:r>
            <a:r>
              <a:rPr lang="en-US" sz="1000" dirty="0" err="1">
                <a:latin typeface="menlo"/>
              </a:rPr>
              <a:t>variance_decomposition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status == </a:t>
            </a:r>
            <a:r>
              <a:rPr lang="en-US" sz="1000" dirty="0" err="1">
                <a:latin typeface="menlo"/>
              </a:rPr>
              <a:t>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 : </a:t>
            </a:r>
            <a:r>
              <a:rPr lang="en-US" sz="1000" dirty="0">
                <a:latin typeface="menlo"/>
              </a:rPr>
              <a:t>Generated analysis for: Which resource groups drive the end-date deviation the most?.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005392-3C7E-46EF-20DD-507C9EC148BA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12: </a:t>
            </a:r>
            <a:r>
              <a:rPr lang="en-US" sz="1400" dirty="0">
                <a:latin typeface="menlo"/>
              </a:rPr>
              <a:t>Which resource groups drive the end-date deviation the most?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9DC348BE-CAC7-2221-FEBE-5837C281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25100"/>
            <a:ext cx="2939847" cy="20766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11EC6F-ADEB-6BFC-9881-D68D2EA2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600385"/>
            <a:ext cx="4806373" cy="1976717"/>
          </a:xfrm>
          <a:prstGeom prst="rect">
            <a:avLst/>
          </a:prstGeom>
        </p:spPr>
      </p:pic>
      <p:pic>
        <p:nvPicPr>
          <p:cNvPr id="11" name="Grafik 10" descr="Ein Bild, das Text, Screenshot, Reihe, parallel enthält.&#10;&#10;KI-generierte Inhalte können fehlerhaft sein.">
            <a:extLst>
              <a:ext uri="{FF2B5EF4-FFF2-40B4-BE49-F238E27FC236}">
                <a16:creationId xmlns:a16="http://schemas.microsoft.com/office/drawing/2014/main" id="{D9D94768-CF51-4013-4BEC-33FB1FE36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" y="486678"/>
            <a:ext cx="2957893" cy="2058607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8544177-3A62-1D96-6E80-8A22B21E6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74522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D37C258-C00A-EB6F-FBF1-6A1E7F37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C5FB371-5823-B881-152C-20A9FC523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9169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84D33D14-F0FF-C7C5-83EE-816A717C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0155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18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F657-754E-A47B-A6E4-2510499E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8608E94C-698C-BC50-83D6-1BFB30D37865}"/>
              </a:ext>
            </a:extLst>
          </p:cNvPr>
          <p:cNvSpPr txBox="1"/>
          <p:nvPr/>
        </p:nvSpPr>
        <p:spPr>
          <a:xfrm>
            <a:off x="5812301" y="40312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prescriptive, </a:t>
            </a:r>
            <a:r>
              <a:rPr lang="en-US" sz="1000" dirty="0" err="1">
                <a:latin typeface="menlo"/>
              </a:rPr>
              <a:t>candidate_ranking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status == </a:t>
            </a:r>
            <a:r>
              <a:rPr lang="en-US" sz="1000" dirty="0" err="1">
                <a:latin typeface="menlo"/>
              </a:rPr>
              <a:t>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Typical deviation ranges from -50 to +19 days. Extreme cases vary from -613 to +217 days. No per‐group deviation in summary report.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824D15-33B1-F321-E1F9-070F7256C583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288B083-A85D-6E3C-9045-AE3E63210774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77B767-7758-4DA1-6C3D-2A4A5678B4F7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C4ED2D7-D23D-A5F6-1900-4583F29FAA3B}"/>
              </a:ext>
            </a:extLst>
          </p:cNvPr>
          <p:cNvSpPr txBox="1"/>
          <p:nvPr/>
        </p:nvSpPr>
        <p:spPr>
          <a:xfrm>
            <a:off x="5812301" y="2555512"/>
            <a:ext cx="31886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menlo"/>
              </a:rPr>
              <a:t>Family/type</a:t>
            </a:r>
            <a:r>
              <a:rPr lang="en-US" sz="900" dirty="0">
                <a:latin typeface="menlo"/>
              </a:rPr>
              <a:t>: descriptive, summary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Filters</a:t>
            </a:r>
            <a:r>
              <a:rPr lang="en-US" sz="900" dirty="0">
                <a:latin typeface="menlo"/>
              </a:rPr>
              <a:t>: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 not missing;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 not missing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Columns</a:t>
            </a:r>
            <a:r>
              <a:rPr lang="en-US" sz="900" dirty="0">
                <a:latin typeface="menlo"/>
              </a:rPr>
              <a:t>: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Prepare</a:t>
            </a:r>
            <a:r>
              <a:rPr lang="en-US" sz="900" dirty="0">
                <a:latin typeface="menlo"/>
              </a:rPr>
              <a:t>: Drop rows with missing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 or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Aggregate</a:t>
            </a:r>
            <a:r>
              <a:rPr lang="en-US" sz="900" dirty="0">
                <a:latin typeface="menlo"/>
              </a:rPr>
              <a:t>: mean and mean(|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|) by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Verify status</a:t>
            </a:r>
            <a:r>
              <a:rPr lang="en-US" sz="900" dirty="0">
                <a:latin typeface="menlo"/>
              </a:rPr>
              <a:t>: warn (check summary)</a:t>
            </a:r>
          </a:p>
          <a:p>
            <a:endParaRPr lang="en-US" sz="900" dirty="0">
              <a:latin typeface="menlo"/>
            </a:endParaRPr>
          </a:p>
          <a:p>
            <a:r>
              <a:rPr lang="en-US" sz="900" b="1" dirty="0">
                <a:latin typeface="menlo"/>
              </a:rPr>
              <a:t>Summary</a:t>
            </a:r>
            <a:r>
              <a:rPr lang="en-US" sz="900" dirty="0">
                <a:latin typeface="menlo"/>
              </a:rPr>
              <a:t>: To minimize end-date deviation, routing to RP gives the smallest average absolute deviation (~9 days), closely followed by </a:t>
            </a:r>
            <a:r>
              <a:rPr lang="en-US" sz="900" dirty="0" err="1">
                <a:latin typeface="menlo"/>
              </a:rPr>
              <a:t>Erodieren</a:t>
            </a:r>
            <a:r>
              <a:rPr lang="en-US" sz="900" dirty="0">
                <a:latin typeface="menlo"/>
              </a:rPr>
              <a:t> (~9.7 days) and HSC (~11.3 days); these groups show the most stable end dates.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E3F4C1-2D0C-A444-37B3-7CDAE444D93F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Which resource group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should we route to </a:t>
            </a:r>
            <a:r>
              <a:rPr lang="en-US" sz="1000" dirty="0" err="1">
                <a:latin typeface="menlo"/>
              </a:rPr>
              <a:t>to</a:t>
            </a:r>
            <a:r>
              <a:rPr lang="en-US" sz="1000" dirty="0">
                <a:latin typeface="menlo"/>
              </a:rPr>
              <a:t> minimize end deviation?.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100AD6-8C14-D685-5D14-43F793BB79F8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13: </a:t>
            </a:r>
            <a:r>
              <a:rPr lang="en-US" sz="1400" dirty="0">
                <a:latin typeface="menlo"/>
              </a:rPr>
              <a:t>Which resource group should we route to </a:t>
            </a:r>
            <a:r>
              <a:rPr lang="en-US" sz="1400" dirty="0" err="1">
                <a:latin typeface="menlo"/>
              </a:rPr>
              <a:t>to</a:t>
            </a:r>
            <a:r>
              <a:rPr lang="en-US" sz="1400" dirty="0">
                <a:latin typeface="menlo"/>
              </a:rPr>
              <a:t> minimize end deviation?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0C7BC10-696D-ABA0-22C1-3DBB9244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48514"/>
            <a:ext cx="3726428" cy="20293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B9FBE3-9B42-D580-7271-8B7034E1E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7181"/>
            <a:ext cx="4625156" cy="1900589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68116F1-74D4-7E2D-8E7F-7FE8B93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9133"/>
            <a:ext cx="3048000" cy="196152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51B1435-2E73-0E07-9BA1-F73E9485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21568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4931338-6C97-BE76-D4B9-1C31559C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06E4DD0-F612-4733-D81E-C7A105BE3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55276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838E729-8958-2C4A-E7E2-E6D29550B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73825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83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2F2F-96E8-707C-82B1-398B5FAC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1C9349F-1298-F186-1B5F-F2C8A59518BC}"/>
              </a:ext>
            </a:extLst>
          </p:cNvPr>
          <p:cNvSpPr txBox="1"/>
          <p:nvPr/>
        </p:nvSpPr>
        <p:spPr>
          <a:xfrm>
            <a:off x="5812301" y="40312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prescriptive, </a:t>
            </a:r>
            <a:r>
              <a:rPr lang="en-US" sz="900" dirty="0" err="1">
                <a:latin typeface="menlo"/>
              </a:rPr>
              <a:t>decision_formulation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>
                <a:latin typeface="menlo"/>
              </a:rPr>
              <a:t>all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Clean up text (trim spaces);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Remove rows with missing required values (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Average cycle time is 1.13 days, with most operations around one day. Start or end delays and some machine groups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drive longer times. Shift work away from </a:t>
            </a:r>
            <a:r>
              <a:rPr lang="en-US" sz="900" dirty="0" err="1">
                <a:latin typeface="menlo"/>
              </a:rPr>
              <a:t>Erodieren</a:t>
            </a:r>
            <a:r>
              <a:rPr lang="en-US" sz="900" dirty="0">
                <a:latin typeface="menlo"/>
              </a:rPr>
              <a:t> and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Drahtschneiden</a:t>
            </a:r>
            <a:r>
              <a:rPr lang="en-US" sz="900" dirty="0">
                <a:latin typeface="menlo"/>
              </a:rPr>
              <a:t> machines. Start operations on schedule to avoid start delays. Pilot schedule adjustments on a few orders.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794713B-FE4F-352C-6370-FD34E45DA955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3B36A26-9F3D-1A56-3A04-E63FA9F684C4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4CA7F01-C434-4EFE-FDA0-0462FE15A0D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76325E2-3A2F-361F-4D17-2F572E1C42C6}"/>
              </a:ext>
            </a:extLst>
          </p:cNvPr>
          <p:cNvSpPr txBox="1"/>
          <p:nvPr/>
        </p:nvSpPr>
        <p:spPr>
          <a:xfrm>
            <a:off x="5812301" y="255551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decision</a:t>
            </a:r>
            <a:r>
              <a:rPr lang="de-DE" sz="900" dirty="0">
                <a:latin typeface="menlo"/>
              </a:rPr>
              <a:t> support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ist_ende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(high-level </a:t>
            </a:r>
            <a:r>
              <a:rPr lang="de-DE" sz="900" dirty="0" err="1">
                <a:latin typeface="menlo"/>
              </a:rPr>
              <a:t>options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b="1" dirty="0">
              <a:latin typeface="menlo"/>
            </a:endParaRPr>
          </a:p>
          <a:p>
            <a:r>
              <a:rPr lang="de-DE" sz="900" b="1" dirty="0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Prefer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groups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short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times</a:t>
            </a:r>
            <a:r>
              <a:rPr lang="de-DE" sz="900" dirty="0">
                <a:latin typeface="menlo"/>
              </a:rPr>
              <a:t>: Startloch, CAM-Fertigung, RP, Sägen, Fräsen DM100 (~0.9–1.0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) and </a:t>
            </a:r>
            <a:r>
              <a:rPr lang="de-DE" sz="900" dirty="0" err="1">
                <a:latin typeface="menlo"/>
              </a:rPr>
              <a:t>avoid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very</a:t>
            </a:r>
            <a:r>
              <a:rPr lang="de-DE" sz="900" dirty="0">
                <a:latin typeface="menlo"/>
              </a:rPr>
              <a:t> slow </a:t>
            </a:r>
            <a:r>
              <a:rPr lang="de-DE" sz="900" dirty="0" err="1">
                <a:latin typeface="menlo"/>
              </a:rPr>
              <a:t>ones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critical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paths</a:t>
            </a:r>
            <a:r>
              <a:rPr lang="de-DE" sz="900" dirty="0">
                <a:latin typeface="menlo"/>
              </a:rPr>
              <a:t> (3D KO, Konstruktion at ≈2.9–3.1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). </a:t>
            </a:r>
            <a:r>
              <a:rPr lang="de-DE" sz="900" dirty="0" err="1">
                <a:latin typeface="menlo"/>
              </a:rPr>
              <a:t>Operations</a:t>
            </a:r>
            <a:r>
              <a:rPr lang="de-DE" sz="900" dirty="0">
                <a:latin typeface="menlo"/>
              </a:rPr>
              <a:t> ohne TA </a:t>
            </a:r>
            <a:r>
              <a:rPr lang="de-DE" sz="900" dirty="0" err="1">
                <a:latin typeface="menlo"/>
              </a:rPr>
              <a:t>run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faster</a:t>
            </a:r>
            <a:r>
              <a:rPr lang="de-DE" sz="900" dirty="0">
                <a:latin typeface="menlo"/>
              </a:rPr>
              <a:t> (≈1.09 d) </a:t>
            </a:r>
            <a:r>
              <a:rPr lang="de-DE" sz="900" dirty="0" err="1">
                <a:latin typeface="menlo"/>
              </a:rPr>
              <a:t>than</a:t>
            </a:r>
            <a:r>
              <a:rPr lang="de-DE" sz="900" dirty="0">
                <a:latin typeface="menlo"/>
              </a:rPr>
              <a:t> mit TA (≈1.23 d); </a:t>
            </a:r>
            <a:r>
              <a:rPr lang="de-DE" sz="900" dirty="0" err="1">
                <a:latin typeface="menlo"/>
              </a:rPr>
              <a:t>reducing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cases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that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need</a:t>
            </a:r>
            <a:r>
              <a:rPr lang="de-DE" sz="900" dirty="0">
                <a:latin typeface="menlo"/>
              </a:rPr>
              <a:t> TA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making</a:t>
            </a:r>
            <a:r>
              <a:rPr lang="de-DE" sz="900" dirty="0">
                <a:latin typeface="menlo"/>
              </a:rPr>
              <a:t> TA </a:t>
            </a:r>
            <a:r>
              <a:rPr lang="de-DE" sz="900" dirty="0" err="1">
                <a:latin typeface="menlo"/>
              </a:rPr>
              <a:t>more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standardised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should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lower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times</a:t>
            </a:r>
            <a:r>
              <a:rPr lang="de-DE" sz="9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7BB665E-D748-6119-86C3-48273BE70709}"/>
              </a:ext>
            </a:extLst>
          </p:cNvPr>
          <p:cNvSpPr txBox="1"/>
          <p:nvPr/>
        </p:nvSpPr>
        <p:spPr>
          <a:xfrm>
            <a:off x="5812301" y="4679936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prescriptive, </a:t>
            </a:r>
            <a:r>
              <a:rPr lang="en-US" sz="1000" dirty="0" err="1">
                <a:latin typeface="menlo"/>
              </a:rPr>
              <a:t>decision_formulation</a:t>
            </a:r>
            <a:r>
              <a:rPr lang="en-US" sz="1000" dirty="0">
                <a:latin typeface="menlo"/>
              </a:rPr>
              <a:t> 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all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Cycle time averages 1</a:t>
            </a:r>
            <a:r>
              <a:rPr lang="de-DE" altLang="ja-JP" sz="1000" dirty="0">
                <a:latin typeface="menlo"/>
              </a:rPr>
              <a:t>.1 </a:t>
            </a:r>
            <a:r>
              <a:rPr lang="en-US" sz="1000" dirty="0">
                <a:latin typeface="menlo"/>
              </a:rPr>
              <a:t>days with half finishing in 1 day. Targeting schedule deviations and resource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groups offers improvement potential. Reallocate work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from slower groups like </a:t>
            </a:r>
            <a:r>
              <a:rPr lang="en-US" sz="1000" dirty="0" err="1">
                <a:latin typeface="menlo"/>
              </a:rPr>
              <a:t>Erodieren</a:t>
            </a:r>
            <a:r>
              <a:rPr lang="en-US" sz="1000" dirty="0">
                <a:latin typeface="menlo"/>
              </a:rPr>
              <a:t>. Reduce lead-time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deviations 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 – strongest positive impact. Analysis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based on past data; test changes.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5CBA27-92F3-B13D-DEF0-43AC19C31884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14: </a:t>
            </a:r>
            <a:r>
              <a:rPr lang="en-US" sz="1400" dirty="0">
                <a:latin typeface="menlo"/>
              </a:rPr>
              <a:t>I want to improve cycle time (lower is better). What can I do? Show me decision options.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D065979-4A4C-F297-5028-BBCB2705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8518"/>
            <a:ext cx="5407742" cy="20676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99A5AB-C458-77FF-EA91-7B6DD5A1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5153"/>
            <a:ext cx="5555228" cy="1723672"/>
          </a:xfrm>
          <a:prstGeom prst="rect">
            <a:avLst/>
          </a:prstGeom>
        </p:spPr>
      </p:pic>
      <p:pic>
        <p:nvPicPr>
          <p:cNvPr id="12" name="Grafik 11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374EE20-DB01-C7C3-AAE6-40A9E42D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19801"/>
            <a:ext cx="4977114" cy="189391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A0C8731-CE39-81B4-B997-72525C96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688579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3EA177C-9400-2CC5-778C-609221F34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A722B8A-D7D1-C1BB-BF08-A7B764F72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59938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8E6D530-DE69-A4A4-7842-BD1863E24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651656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65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276D4-34B9-7746-4FD1-EEF2371D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7A54807-E834-DDA7-B624-1F3F9AF825C3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 in ['3D CAM', 'CAM-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']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Clean up text (trim spaces);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Remove rows with missing required values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 err="1">
                <a:latin typeface="menlo"/>
              </a:rPr>
              <a:t>groupby</a:t>
            </a:r>
            <a:r>
              <a:rPr lang="en-US" sz="1000" dirty="0">
                <a:latin typeface="menlo"/>
              </a:rPr>
              <a:t>=[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];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avg_cycle_time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mean:ist_dlz</a:t>
            </a:r>
            <a:r>
              <a:rPr lang="en-US" sz="1000" dirty="0">
                <a:latin typeface="menlo"/>
              </a:rPr>
              <a:t>), </a:t>
            </a: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  <a:br>
              <a:rPr lang="en-US" sz="1000" dirty="0">
                <a:latin typeface="menlo"/>
              </a:rPr>
            </a:b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3D CAM runs operations in about 0.95 days on average, versus 1.05 days for 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. This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suggests a 0.1 day speed gain if substituted. Test 3D CAM on a small set of operations.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B8484F-BFFB-CFC9-38AF-0A703EA89FDF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D65C8DD-065E-6BCA-625C-156B04865569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E3F333E-9FF4-745F-86DD-3DA7BA826A67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B64F060-150B-B5F6-F8DD-E529882B1223}"/>
              </a:ext>
            </a:extLst>
          </p:cNvPr>
          <p:cNvSpPr txBox="1"/>
          <p:nvPr/>
        </p:nvSpPr>
        <p:spPr>
          <a:xfrm>
            <a:off x="5812301" y="2555512"/>
            <a:ext cx="31886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comparison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ist_ende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 ∈ {3D CAM, CAM-Fertigung}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), median(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</a:t>
            </a:r>
            <a:r>
              <a:rPr lang="de-DE" sz="900" dirty="0" err="1">
                <a:latin typeface="menlo"/>
              </a:rPr>
              <a:t>difference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small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dirty="0">
              <a:latin typeface="menlo"/>
            </a:endParaRPr>
          </a:p>
          <a:p>
            <a:r>
              <a:rPr lang="de-DE" sz="900" b="1" dirty="0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: Average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time </a:t>
            </a:r>
            <a:r>
              <a:rPr lang="de-DE" sz="900" dirty="0" err="1">
                <a:latin typeface="menlo"/>
              </a:rPr>
              <a:t>is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slightly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lower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CAM-Fertigung (~0.95 d) </a:t>
            </a:r>
            <a:r>
              <a:rPr lang="de-DE" sz="900" dirty="0" err="1">
                <a:latin typeface="menlo"/>
              </a:rPr>
              <a:t>than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3D CAM (~1.05 d), so </a:t>
            </a:r>
            <a:r>
              <a:rPr lang="de-DE" sz="900" dirty="0" err="1">
                <a:latin typeface="menlo"/>
              </a:rPr>
              <a:t>substituting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3D CAM </a:t>
            </a:r>
            <a:r>
              <a:rPr lang="de-DE" sz="900" dirty="0" err="1">
                <a:latin typeface="menlo"/>
              </a:rPr>
              <a:t>would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improve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time.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FCFB3B-523F-EAB4-04C4-05D6671E4751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 err="1">
                <a:latin typeface="menlo"/>
              </a:rPr>
              <a:t>groupby</a:t>
            </a:r>
            <a:r>
              <a:rPr lang="en-US" sz="1000" dirty="0">
                <a:latin typeface="menlo"/>
              </a:rPr>
              <a:t>=[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];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avg_cycle_time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mean:ist_dlz</a:t>
            </a:r>
            <a:r>
              <a:rPr lang="en-US" sz="1000" dirty="0">
                <a:latin typeface="menlo"/>
              </a:rPr>
              <a:t>), </a:t>
            </a: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Could I improve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cycle time if I use '3D CAM' as a substitute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‘CAM-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’?.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F602E85-1560-35A3-57ED-8AA8085BC6E6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15:</a:t>
            </a:r>
            <a:r>
              <a:rPr lang="de-DE" sz="1400" noProof="0" dirty="0">
                <a:latin typeface="menlo"/>
              </a:rPr>
              <a:t> </a:t>
            </a:r>
            <a:r>
              <a:rPr lang="en-US" sz="1400" dirty="0">
                <a:latin typeface="menlo"/>
              </a:rPr>
              <a:t>Could I improve average cycle time if I use '3D CAM' as a substitute for  ‘CAM-</a:t>
            </a:r>
            <a:r>
              <a:rPr lang="en-US" sz="1400" dirty="0" err="1">
                <a:latin typeface="menlo"/>
              </a:rPr>
              <a:t>Fertigung</a:t>
            </a:r>
            <a:r>
              <a:rPr lang="en-US" sz="1400" dirty="0">
                <a:latin typeface="menlo"/>
              </a:rPr>
              <a:t>’?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04DB9D5-78C4-930C-F480-9746BDAE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175"/>
            <a:ext cx="3795252" cy="2057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1163DC-8732-4266-C1F9-FAEBE504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659652"/>
            <a:ext cx="3875737" cy="1920233"/>
          </a:xfrm>
          <a:prstGeom prst="rect">
            <a:avLst/>
          </a:prstGeom>
        </p:spPr>
      </p:pic>
      <p:pic>
        <p:nvPicPr>
          <p:cNvPr id="5" name="Grafik 4" descr="Ein Bild, das Screenshot, Text, Rechteck, Reihe enthält.&#10;&#10;KI-generierte Inhalte können fehlerhaft sein.">
            <a:extLst>
              <a:ext uri="{FF2B5EF4-FFF2-40B4-BE49-F238E27FC236}">
                <a16:creationId xmlns:a16="http://schemas.microsoft.com/office/drawing/2014/main" id="{2AD61591-58D8-A4F3-C232-B20A78C80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42175"/>
            <a:ext cx="4106056" cy="207401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D9C5CAE-4D25-F3ED-0FC8-F7B0F50D7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87607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4865B0D-13AF-9A5B-76AE-F5E4FA7A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6A8D5598-4B0A-A818-4FCA-72AD71806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11038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6317B39-AA8F-E9CC-66AF-7C4A55395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502731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49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EB86C-1CD2-DED8-68D2-E0DE942A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330BC-6BD3-85D3-FEF7-8DC38C280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7777"/>
            <a:ext cx="12192000" cy="65502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GB" sz="1400" b="1" noProof="0" dirty="0"/>
              <a:t>Meaning of Evaluation Metrics</a:t>
            </a:r>
            <a:endParaRPr lang="en-GB" sz="1400" noProof="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perceived_analysis_difficulty</a:t>
            </a:r>
            <a:r>
              <a:rPr lang="de-DE" sz="1400" b="1" dirty="0"/>
              <a:t>: </a:t>
            </a:r>
            <a:r>
              <a:rPr lang="en-US" sz="1400" dirty="0"/>
              <a:t>How hard the prompt itself feels (ambiguity, elements to take into account, analysis complexity).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task_choice_quality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appropriate the chosen </a:t>
            </a:r>
            <a:r>
              <a:rPr lang="en-US" sz="1400" i="1" dirty="0"/>
              <a:t>analysis family/type</a:t>
            </a:r>
            <a:r>
              <a:rPr lang="en-US" sz="1400" dirty="0"/>
              <a:t> is for the prompt (descriptive [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happening</a:t>
            </a:r>
            <a:r>
              <a:rPr lang="de-DE" sz="1400" dirty="0"/>
              <a:t>?], </a:t>
            </a:r>
            <a:r>
              <a:rPr lang="en-US" sz="1400" dirty="0"/>
              <a:t>diagnostic [</a:t>
            </a:r>
            <a:r>
              <a:rPr lang="de-DE" sz="1400" dirty="0" err="1"/>
              <a:t>Why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happening</a:t>
            </a:r>
            <a:r>
              <a:rPr lang="de-DE" sz="1400" dirty="0"/>
              <a:t>?],</a:t>
            </a:r>
            <a:r>
              <a:rPr lang="en-US" sz="1400" dirty="0"/>
              <a:t> predictive [</a:t>
            </a:r>
            <a:r>
              <a:rPr lang="de-DE" sz="1400" dirty="0" err="1"/>
              <a:t>What</a:t>
            </a:r>
            <a:r>
              <a:rPr lang="de-DE" sz="1400" dirty="0"/>
              <a:t> will happen?], </a:t>
            </a:r>
            <a:r>
              <a:rPr lang="en-US" sz="1400" dirty="0"/>
              <a:t>prescriptive [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do?]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respective</a:t>
            </a:r>
            <a:r>
              <a:rPr lang="de-DE" sz="1400" dirty="0"/>
              <a:t> </a:t>
            </a:r>
            <a:r>
              <a:rPr lang="de-DE" sz="1400" dirty="0" err="1"/>
              <a:t>analysis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category</a:t>
            </a:r>
            <a:r>
              <a:rPr lang="en-US" sz="1400" dirty="0"/>
              <a:t>)</a:t>
            </a:r>
            <a:r>
              <a:rPr lang="de-DE" sz="1400" dirty="0"/>
              <a:t>.</a:t>
            </a:r>
          </a:p>
          <a:p>
            <a:pPr>
              <a:spcBef>
                <a:spcPts val="300"/>
              </a:spcBef>
            </a:pPr>
            <a:r>
              <a:rPr lang="de-DE" sz="1400" b="1" dirty="0" err="1"/>
              <a:t>data_scope_quality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reasonable the </a:t>
            </a:r>
            <a:r>
              <a:rPr lang="en-US" sz="1400" b="1" dirty="0"/>
              <a:t>filters + column choices together</a:t>
            </a:r>
            <a:r>
              <a:rPr lang="en-US" sz="1400" dirty="0"/>
              <a:t> are, given the prompt and dataset card.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prep_and_aggregation_quality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appropriate the prep steps and aggregations are.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summary_quality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Does the written summary faithfully reflect the plots/numbers </a:t>
            </a:r>
            <a:r>
              <a:rPr lang="en-US" sz="1400" b="1" dirty="0"/>
              <a:t>and/or </a:t>
            </a:r>
            <a:r>
              <a:rPr lang="en-US" sz="1400" dirty="0"/>
              <a:t>add useful information?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visualization_helpfulness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Do the plots materially help to understand the answer? Does it cover the whole requested analysis?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en-GB" sz="1400" b="1" dirty="0" err="1"/>
              <a:t>analysis_request_fulfilment</a:t>
            </a:r>
            <a:r>
              <a:rPr lang="en-GB" sz="1400" b="1" dirty="0"/>
              <a:t>:</a:t>
            </a:r>
            <a:r>
              <a:rPr lang="en-GB" sz="1400" dirty="0"/>
              <a:t> Overall, </a:t>
            </a:r>
            <a:r>
              <a:rPr lang="en-US" sz="1400" dirty="0"/>
              <a:t>if you were the person asking this question, does this output feel like it fulfils the analysis request?</a:t>
            </a:r>
            <a:endParaRPr lang="en-GB" sz="1400" dirty="0"/>
          </a:p>
          <a:p>
            <a:pPr marL="0" indent="0">
              <a:spcBef>
                <a:spcPts val="300"/>
              </a:spcBef>
              <a:buNone/>
            </a:pPr>
            <a:endParaRPr lang="en-GB" sz="1400" b="1" dirty="0"/>
          </a:p>
          <a:p>
            <a:pPr marL="0" indent="0">
              <a:spcBef>
                <a:spcPts val="300"/>
              </a:spcBef>
              <a:buNone/>
            </a:pPr>
            <a:endParaRPr lang="en-GB" sz="1400" b="1" noProof="0" dirty="0"/>
          </a:p>
          <a:p>
            <a:pPr marL="0" indent="0">
              <a:spcBef>
                <a:spcPts val="300"/>
              </a:spcBef>
              <a:buNone/>
            </a:pPr>
            <a:r>
              <a:rPr lang="en-GB" sz="1400" b="1" noProof="0" dirty="0"/>
              <a:t>Evaluation scale (0-3)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0 – Poor: Clearly wrong / off; would mislead a stakeholder.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1 – Weak: Partly reasonable but with major issues or gaps.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2 – OK: Mostly reasonable; only minor issues that don’t change the main takeaway.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3 – Strong: Clearly appropriate and high-quality; no substantive issues.</a:t>
            </a:r>
            <a:endParaRPr lang="de-DE" sz="1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8CF706-2697-7A8E-4F49-F0EDA14306F0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GB" sz="1400" noProof="0" dirty="0"/>
              <a:t>Explanation of the experimental design</a:t>
            </a:r>
            <a:endParaRPr lang="en-GB" sz="1400" b="0" i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846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DC2522-4702-94E9-AC28-5B84EA09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1610"/>
            <a:ext cx="12192000" cy="6596389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GB" sz="1000" b="1" dirty="0"/>
              <a:t>Short description of the data (domain view)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r>
              <a:rPr lang="en-GB" sz="1000" dirty="0"/>
              <a:t>General context: The data describes production operations in a manufacturing environment. Each row represents a single operation (e.g., drilling, milling) within a production order. A production order can consist of multiple operations. The data includes planned dates, actual dates, cycle times and various schedule deviations (TA).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endParaRPr lang="de-DE" sz="1000" b="1" dirty="0"/>
          </a:p>
          <a:p>
            <a:pPr marL="0" indent="0">
              <a:spcBef>
                <a:spcPts val="300"/>
              </a:spcBef>
              <a:buNone/>
            </a:pPr>
            <a:r>
              <a:rPr lang="de-DE" sz="1000" b="1" dirty="0"/>
              <a:t>Field </a:t>
            </a:r>
            <a:r>
              <a:rPr lang="de-DE" sz="1000" b="1" dirty="0" err="1"/>
              <a:t>definitions</a:t>
            </a:r>
            <a:endParaRPr lang="de-DE" sz="1000" b="1" dirty="0"/>
          </a:p>
          <a:p>
            <a:pPr>
              <a:spcBef>
                <a:spcPts val="300"/>
              </a:spcBef>
            </a:pPr>
            <a:r>
              <a:rPr lang="en-GB" sz="1000" dirty="0" err="1"/>
              <a:t>pps_order_id</a:t>
            </a:r>
            <a:r>
              <a:rPr lang="en-GB" sz="1000" dirty="0"/>
              <a:t>: Unique ID of a production order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pps_order_pos_id</a:t>
            </a:r>
            <a:r>
              <a:rPr lang="en-GB" sz="1000" dirty="0"/>
              <a:t>: Unique ID of the operation within the order (one order consists of multiple operations)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resource_group</a:t>
            </a:r>
            <a:r>
              <a:rPr lang="en-GB" sz="1000" dirty="0"/>
              <a:t>: Operations are executed on specific machine groups / resource groups (e.g., CNC milling, drilling machines)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plan_start</a:t>
            </a:r>
            <a:r>
              <a:rPr lang="en-GB" sz="1000" dirty="0"/>
              <a:t>: Planned operation start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ist_start</a:t>
            </a:r>
            <a:r>
              <a:rPr lang="en-GB" sz="1000" dirty="0"/>
              <a:t>: Actual start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plan_ende</a:t>
            </a:r>
            <a:r>
              <a:rPr lang="en-GB" sz="1000" dirty="0"/>
              <a:t>: Planned end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ist_ende</a:t>
            </a:r>
            <a:r>
              <a:rPr lang="en-GB" sz="1000" dirty="0"/>
              <a:t>: Actual end (date, day-level granularity) (if available)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/>
              <a:t>status: Operation status (e.g., “in progress”, “finished”)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avg_type</a:t>
            </a:r>
            <a:r>
              <a:rPr lang="en-GB" sz="1000" dirty="0"/>
              <a:t>: Operation type (drilling, milling, assembly, etc.), more specific than </a:t>
            </a:r>
            <a:r>
              <a:rPr lang="en-GB" sz="1000" dirty="0" err="1"/>
              <a:t>resource_group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ist_dlz</a:t>
            </a:r>
            <a:r>
              <a:rPr lang="en-GB" sz="1000" dirty="0"/>
              <a:t>: Cycle time / Lead time (in days), computed as </a:t>
            </a:r>
            <a:r>
              <a:rPr lang="en-GB" sz="1000" dirty="0" err="1"/>
              <a:t>ist_ende</a:t>
            </a:r>
            <a:r>
              <a:rPr lang="en-GB" sz="1000" dirty="0"/>
              <a:t> minus </a:t>
            </a:r>
            <a:r>
              <a:rPr lang="en-GB" sz="1000" dirty="0" err="1"/>
              <a:t>ist_start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ta_zugang</a:t>
            </a:r>
            <a:r>
              <a:rPr lang="en-GB" sz="1000" dirty="0"/>
              <a:t>: Start schedule deviation (TA for </a:t>
            </a:r>
            <a:r>
              <a:rPr lang="en-GB" sz="1000" dirty="0" err="1"/>
              <a:t>Terminabweichung</a:t>
            </a:r>
            <a:r>
              <a:rPr lang="en-GB" sz="1000" dirty="0"/>
              <a:t>) (in days), computed as </a:t>
            </a:r>
            <a:r>
              <a:rPr lang="en-GB" sz="1000" dirty="0" err="1"/>
              <a:t>ist_start</a:t>
            </a:r>
            <a:r>
              <a:rPr lang="en-GB" sz="1000" dirty="0"/>
              <a:t> − </a:t>
            </a:r>
            <a:r>
              <a:rPr lang="en-GB" sz="1000" dirty="0" err="1"/>
              <a:t>plan_start</a:t>
            </a:r>
            <a:r>
              <a:rPr lang="en-GB" sz="1000" dirty="0"/>
              <a:t>; positive = start occurred later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ta_abgang</a:t>
            </a:r>
            <a:r>
              <a:rPr lang="en-GB" sz="1000" dirty="0"/>
              <a:t>: End schedule deviation (TA for </a:t>
            </a:r>
            <a:r>
              <a:rPr lang="en-GB" sz="1000" dirty="0" err="1"/>
              <a:t>Terminabweichung</a:t>
            </a:r>
            <a:r>
              <a:rPr lang="en-GB" sz="1000" dirty="0"/>
              <a:t>) (in days), computed as </a:t>
            </a:r>
            <a:r>
              <a:rPr lang="en-GB" sz="1000" dirty="0" err="1"/>
              <a:t>ist_ende</a:t>
            </a:r>
            <a:r>
              <a:rPr lang="en-GB" sz="1000" dirty="0"/>
              <a:t> − </a:t>
            </a:r>
            <a:r>
              <a:rPr lang="en-GB" sz="1000" dirty="0" err="1"/>
              <a:t>plan_ende</a:t>
            </a:r>
            <a:r>
              <a:rPr lang="en-GB" sz="1000" dirty="0"/>
              <a:t>; positive = end occurred later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ta_rel</a:t>
            </a:r>
            <a:r>
              <a:rPr lang="en-GB" sz="1000" dirty="0"/>
              <a:t>: Lead-time (or cycle time) deviation (in days) from planned to actual lead time, computed as </a:t>
            </a:r>
            <a:r>
              <a:rPr lang="en-GB" sz="1000" dirty="0" err="1"/>
              <a:t>ta_abgang</a:t>
            </a:r>
            <a:r>
              <a:rPr lang="en-GB" sz="1000" dirty="0"/>
              <a:t> − </a:t>
            </a:r>
            <a:r>
              <a:rPr lang="en-GB" sz="1000" dirty="0" err="1"/>
              <a:t>ta_zugang</a:t>
            </a:r>
            <a:r>
              <a:rPr lang="en-GB" sz="1000" dirty="0"/>
              <a:t>; positive = lead time was longer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ta_status</a:t>
            </a:r>
            <a:r>
              <a:rPr lang="en-GB" sz="1000" dirty="0"/>
              <a:t>: Indicates whether the operation ran with schedule deviation (“</a:t>
            </a:r>
            <a:r>
              <a:rPr lang="en-GB" sz="1000" dirty="0" err="1"/>
              <a:t>mit</a:t>
            </a:r>
            <a:r>
              <a:rPr lang="en-GB" sz="1000" dirty="0"/>
              <a:t> TA”) or without schedule deviation (“</a:t>
            </a:r>
            <a:r>
              <a:rPr lang="en-GB" sz="1000" dirty="0" err="1"/>
              <a:t>ohne</a:t>
            </a:r>
            <a:r>
              <a:rPr lang="en-GB" sz="1000" dirty="0"/>
              <a:t> TA”)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000" b="1" noProof="0" dirty="0"/>
              <a:t>Dataset summary (rows/cols, </a:t>
            </a:r>
            <a:r>
              <a:rPr lang="en-US" sz="1000" b="1" noProof="0" dirty="0" err="1"/>
              <a:t>uniques</a:t>
            </a:r>
            <a:r>
              <a:rPr lang="en-US" sz="1000" b="1" noProof="0" dirty="0"/>
              <a:t>, ranges, missingness)</a:t>
            </a:r>
            <a:endParaRPr lang="en-GB" sz="1000" b="1" noProof="0" dirty="0"/>
          </a:p>
          <a:p>
            <a:pPr>
              <a:spcBef>
                <a:spcPts val="300"/>
              </a:spcBef>
            </a:pPr>
            <a:r>
              <a:rPr lang="en-GB" sz="1000" noProof="0" dirty="0"/>
              <a:t>Dataset (complete): 14 columns, 19887 rows</a:t>
            </a:r>
          </a:p>
          <a:p>
            <a:pPr>
              <a:spcBef>
                <a:spcPts val="300"/>
              </a:spcBef>
            </a:pPr>
            <a:r>
              <a:rPr lang="en-GB" sz="1000" noProof="0" dirty="0" err="1"/>
              <a:t>pps_order_id</a:t>
            </a:r>
            <a:r>
              <a:rPr lang="en-GB" sz="1000" noProof="0" dirty="0"/>
              <a:t>: 5629 unique values (order id)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pps_order_pos_id</a:t>
            </a:r>
            <a:r>
              <a:rPr lang="en-GB" sz="1000" noProof="0" dirty="0"/>
              <a:t>: Typically values such as 10, 20, 30 and so on, representing  the sub ids within one order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resource_group</a:t>
            </a:r>
            <a:r>
              <a:rPr lang="en-GB" sz="1000" noProof="0" dirty="0"/>
              <a:t>: 21 categories, most common are “</a:t>
            </a:r>
            <a:r>
              <a:rPr lang="en-GB" sz="1000" noProof="0" dirty="0" err="1"/>
              <a:t>Fräsen</a:t>
            </a:r>
            <a:r>
              <a:rPr lang="en-GB" sz="1000" noProof="0" dirty="0"/>
              <a:t> Gruppe </a:t>
            </a:r>
            <a:r>
              <a:rPr lang="en-GB" sz="1000" noProof="0" dirty="0" err="1"/>
              <a:t>Kleinteile</a:t>
            </a:r>
            <a:r>
              <a:rPr lang="en-GB" sz="1000" noProof="0" dirty="0"/>
              <a:t>” (2837), “</a:t>
            </a:r>
            <a:r>
              <a:rPr lang="en-GB" sz="1000" noProof="0" dirty="0" err="1"/>
              <a:t>Sägen</a:t>
            </a:r>
            <a:r>
              <a:rPr lang="en-GB" sz="1000" noProof="0" dirty="0"/>
              <a:t>” (2463), “Montage” (2317) and “</a:t>
            </a:r>
            <a:r>
              <a:rPr lang="en-GB" sz="1000" noProof="0" dirty="0" err="1"/>
              <a:t>Schleifen</a:t>
            </a:r>
            <a:r>
              <a:rPr lang="en-GB" sz="1000" noProof="0" dirty="0"/>
              <a:t>-Gruppe” (2036)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plan_start</a:t>
            </a:r>
            <a:r>
              <a:rPr lang="en-GB" sz="1000" noProof="0" dirty="0"/>
              <a:t>: earliest date on 18</a:t>
            </a:r>
            <a:r>
              <a:rPr lang="en-GB" sz="1000" baseline="30000" noProof="0" dirty="0"/>
              <a:t>th</a:t>
            </a:r>
            <a:r>
              <a:rPr lang="en-GB" sz="1000" noProof="0" dirty="0"/>
              <a:t> of </a:t>
            </a:r>
            <a:r>
              <a:rPr lang="en-GB" sz="1000" dirty="0"/>
              <a:t>D</a:t>
            </a:r>
            <a:r>
              <a:rPr lang="en-GB" sz="1000" noProof="0" dirty="0" err="1"/>
              <a:t>ecember</a:t>
            </a:r>
            <a:r>
              <a:rPr lang="en-GB" sz="1000" noProof="0" dirty="0"/>
              <a:t> 2023 and latest date on 30</a:t>
            </a:r>
            <a:r>
              <a:rPr lang="en-GB" sz="1000" baseline="30000" noProof="0" dirty="0"/>
              <a:t>th</a:t>
            </a:r>
            <a:r>
              <a:rPr lang="en-GB" sz="1000" noProof="0" dirty="0"/>
              <a:t> of April 2025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ist_start</a:t>
            </a:r>
            <a:r>
              <a:rPr lang="en-GB" sz="1000" noProof="0" dirty="0"/>
              <a:t>: </a:t>
            </a:r>
            <a:r>
              <a:rPr lang="en-GB" sz="1000" dirty="0"/>
              <a:t>earliest date on 12</a:t>
            </a:r>
            <a:r>
              <a:rPr lang="en-GB" sz="1000" baseline="30000" dirty="0"/>
              <a:t>th</a:t>
            </a:r>
            <a:r>
              <a:rPr lang="en-GB" sz="1000" dirty="0"/>
              <a:t> of August 2023 and latest date on 14</a:t>
            </a:r>
            <a:r>
              <a:rPr lang="en-GB" sz="1000" baseline="30000" dirty="0"/>
              <a:t>th</a:t>
            </a:r>
            <a:r>
              <a:rPr lang="en-GB" sz="1000" dirty="0"/>
              <a:t> of May 2025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plan_ende</a:t>
            </a:r>
            <a:r>
              <a:rPr lang="en-GB" sz="1000" noProof="0" dirty="0"/>
              <a:t>: </a:t>
            </a:r>
            <a:r>
              <a:rPr lang="en-GB" sz="1000" dirty="0"/>
              <a:t>earliest date on 1</a:t>
            </a:r>
            <a:r>
              <a:rPr lang="en-GB" sz="1000" baseline="30000" dirty="0"/>
              <a:t>st</a:t>
            </a:r>
            <a:r>
              <a:rPr lang="en-GB" sz="1000" dirty="0"/>
              <a:t> of May 2024 and latest date on 30</a:t>
            </a:r>
            <a:r>
              <a:rPr lang="en-GB" sz="1000" baseline="30000" dirty="0"/>
              <a:t>th</a:t>
            </a:r>
            <a:r>
              <a:rPr lang="en-GB" sz="1000" dirty="0"/>
              <a:t> of April 2025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ist_ende</a:t>
            </a:r>
            <a:r>
              <a:rPr lang="en-GB" sz="1000" noProof="0" dirty="0"/>
              <a:t>: </a:t>
            </a:r>
            <a:r>
              <a:rPr lang="en-GB" sz="1000" dirty="0"/>
              <a:t>earliest date on 13</a:t>
            </a:r>
            <a:r>
              <a:rPr lang="en-GB" sz="1000" baseline="30000" dirty="0"/>
              <a:t>th</a:t>
            </a:r>
            <a:r>
              <a:rPr lang="en-GB" sz="1000" dirty="0"/>
              <a:t> of August 2023 and latest date on 16</a:t>
            </a:r>
            <a:r>
              <a:rPr lang="en-GB" sz="1000" baseline="30000" dirty="0"/>
              <a:t>th</a:t>
            </a:r>
            <a:r>
              <a:rPr lang="en-GB" sz="1000" dirty="0"/>
              <a:t> of April 2025,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/>
              <a:t>status:  2 categories, </a:t>
            </a:r>
            <a:r>
              <a:rPr lang="en-GB" sz="1000" noProof="0" dirty="0" err="1"/>
              <a:t>fertiggemeldet</a:t>
            </a:r>
            <a:r>
              <a:rPr lang="en-GB" sz="1000" noProof="0" dirty="0"/>
              <a:t> (19164), </a:t>
            </a:r>
            <a:r>
              <a:rPr lang="en-GB" sz="1000" noProof="0" dirty="0" err="1"/>
              <a:t>laufend</a:t>
            </a:r>
            <a:r>
              <a:rPr lang="en-GB" sz="1000" noProof="0" dirty="0"/>
              <a:t> (723)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avg_type</a:t>
            </a:r>
            <a:r>
              <a:rPr lang="en-GB" sz="1000" noProof="0" dirty="0"/>
              <a:t>: 159 categories, most common are “</a:t>
            </a:r>
            <a:r>
              <a:rPr lang="de-DE" sz="1000" noProof="0" dirty="0"/>
              <a:t>Rohmaterial auf Länge sägen“ (2357), „Kleinbauteile schlichten“ (1883), „Funktionsprüfung“ (1882), „Profilschleifen“ (1702)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ist_dlz</a:t>
            </a:r>
            <a:r>
              <a:rPr lang="en-GB" sz="1000" noProof="0" dirty="0"/>
              <a:t>: all values between 0 and 36, but typically 1 day, </a:t>
            </a:r>
            <a:r>
              <a:rPr lang="en-GB" sz="1000" dirty="0"/>
              <a:t>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ta_zugang</a:t>
            </a:r>
            <a:r>
              <a:rPr lang="en-GB" sz="1000" noProof="0" dirty="0"/>
              <a:t>: values typically between -15 and 3 days, but some big outliers, median at -2 days</a:t>
            </a:r>
          </a:p>
          <a:p>
            <a:pPr lvl="0">
              <a:spcBef>
                <a:spcPts val="300"/>
              </a:spcBef>
            </a:pPr>
            <a:r>
              <a:rPr lang="en-GB" sz="1000" dirty="0" err="1"/>
              <a:t>ta_abgang</a:t>
            </a:r>
            <a:r>
              <a:rPr lang="en-GB" sz="1000" dirty="0"/>
              <a:t>: </a:t>
            </a:r>
            <a:r>
              <a:rPr lang="en-GB" sz="1000" noProof="0" dirty="0"/>
              <a:t> </a:t>
            </a:r>
            <a:r>
              <a:rPr lang="en-GB" sz="1000" dirty="0"/>
              <a:t>values typically between -18 and 1 days, but some big outliers, median at -4 days,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ta_rel</a:t>
            </a:r>
            <a:r>
              <a:rPr lang="en-GB" sz="1000" noProof="0" dirty="0"/>
              <a:t>: </a:t>
            </a:r>
            <a:r>
              <a:rPr lang="en-GB" sz="1000" dirty="0"/>
              <a:t>values typically between -3 and 0 days, but some big outliers, median at -1 day,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ta_status</a:t>
            </a:r>
            <a:r>
              <a:rPr lang="en-GB" sz="1000" noProof="0" dirty="0"/>
              <a:t>: 3 </a:t>
            </a:r>
            <a:r>
              <a:rPr lang="en-GB" sz="1000" noProof="0" dirty="0" err="1"/>
              <a:t>categor</a:t>
            </a:r>
            <a:r>
              <a:rPr lang="en-GB" sz="1000" dirty="0" err="1"/>
              <a:t>ies</a:t>
            </a:r>
            <a:r>
              <a:rPr lang="en-GB" sz="1000" dirty="0"/>
              <a:t>, “</a:t>
            </a:r>
            <a:r>
              <a:rPr lang="de-DE" sz="1000" dirty="0"/>
              <a:t>ohne TA“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everything</a:t>
            </a:r>
            <a:r>
              <a:rPr lang="de-DE" sz="1000" dirty="0"/>
              <a:t> on time) (13670), „mit TA“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something</a:t>
            </a:r>
            <a:r>
              <a:rPr lang="de-DE" sz="1000" dirty="0"/>
              <a:t> not on time) (5494), „TA nicht erreichbar“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operation</a:t>
            </a:r>
            <a:r>
              <a:rPr lang="de-DE" sz="1000" dirty="0"/>
              <a:t> still </a:t>
            </a:r>
            <a:r>
              <a:rPr lang="de-DE" sz="1000" dirty="0" err="1"/>
              <a:t>running</a:t>
            </a:r>
            <a:r>
              <a:rPr lang="de-DE" sz="1000" dirty="0"/>
              <a:t> and </a:t>
            </a:r>
            <a:r>
              <a:rPr lang="de-DE" sz="1000" dirty="0" err="1"/>
              <a:t>already</a:t>
            </a:r>
            <a:r>
              <a:rPr lang="de-DE" sz="1000" dirty="0"/>
              <a:t> </a:t>
            </a:r>
            <a:r>
              <a:rPr lang="de-DE" sz="1000" dirty="0" err="1"/>
              <a:t>something</a:t>
            </a:r>
            <a:r>
              <a:rPr lang="de-DE" sz="1000" dirty="0"/>
              <a:t> </a:t>
            </a:r>
            <a:r>
              <a:rPr lang="de-DE" sz="1000" dirty="0" err="1"/>
              <a:t>late</a:t>
            </a:r>
            <a:r>
              <a:rPr lang="de-DE" sz="1000" dirty="0"/>
              <a:t>) (723)</a:t>
            </a:r>
          </a:p>
          <a:p>
            <a:pPr marL="0" indent="0">
              <a:spcBef>
                <a:spcPts val="300"/>
              </a:spcBef>
              <a:buNone/>
            </a:pPr>
            <a:endParaRPr lang="de-DE" sz="1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AD2059-AABB-3556-534A-648F76B33E23}"/>
              </a:ext>
            </a:extLst>
          </p:cNvPr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GB" sz="1000" noProof="0" dirty="0"/>
              <a:t>Explanation of the data</a:t>
            </a:r>
            <a:r>
              <a:rPr lang="en-GB" sz="1000" dirty="0"/>
              <a:t>set</a:t>
            </a:r>
            <a:endParaRPr lang="en-GB" sz="1000" b="0" i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07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Reih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12D4131D-DA66-9ADB-5BBB-5F960EF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46520"/>
            <a:ext cx="5692882" cy="21105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A504475-5851-5313-4BA6-F1F78072761D}"/>
              </a:ext>
            </a:extLst>
          </p:cNvPr>
          <p:cNvSpPr txBox="1"/>
          <p:nvPr/>
        </p:nvSpPr>
        <p:spPr>
          <a:xfrm>
            <a:off x="5812300" y="403122"/>
            <a:ext cx="318867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Operations with schedule deviation finish on average 14 days late. Delays are typically between 1 and 57 days, with extremes up to 217 days. Identify causes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the extreme delays.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76FF362-E0A9-E2D5-BDC3-218034781671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A32099-3DB6-1E97-0825-B26027929F8D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1:</a:t>
            </a:r>
            <a:r>
              <a:rPr lang="de-DE" sz="1400" noProof="0" dirty="0">
                <a:latin typeface="menlo"/>
              </a:rPr>
              <a:t> </a:t>
            </a:r>
            <a:r>
              <a:rPr lang="en-US" sz="1400" noProof="0" dirty="0">
                <a:latin typeface="menlo"/>
              </a:rPr>
              <a:t>Show the distribution of end schedule deviation for operations labeled “mit TA”.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24A3FB5-798D-2128-3436-6974E77C4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763954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F7969F63-2235-EE10-B41B-A0EBA524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2520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3BC9467-BC9E-12B3-ECBD-FC48043F5642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70E0EBA-DCC1-51E3-1749-4AF4039DDE84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Diagramm, Reih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53F574A0-ED5F-9BF1-B7C2-B5F1E636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9462"/>
            <a:ext cx="5692880" cy="21278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73F05B0-7004-6FC2-B46F-88CCF67E9161}"/>
              </a:ext>
            </a:extLst>
          </p:cNvPr>
          <p:cNvSpPr txBox="1"/>
          <p:nvPr/>
        </p:nvSpPr>
        <p:spPr>
          <a:xfrm>
            <a:off x="5812300" y="2555512"/>
            <a:ext cx="318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Remove rows with missing required values 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Operations with schedule deviation finish on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about 13.7 days late. Typical delays range from 1 to around 31 days, with extremes from 1 up to 217 days.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Strong right-skewed distribution.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AB3DD71-B2C2-398A-A7B3-9779E6D77EB5}"/>
              </a:ext>
            </a:extLst>
          </p:cNvPr>
          <p:cNvSpPr txBox="1"/>
          <p:nvPr/>
        </p:nvSpPr>
        <p:spPr>
          <a:xfrm>
            <a:off x="5812300" y="4679936"/>
            <a:ext cx="318867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dirty="0">
                <a:latin typeface="menlo"/>
              </a:rPr>
              <a:t>Summary: Computed distribution of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 (days): n=5494, mean≈13.70,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range≈[1.00, 217.00].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66A31B2-4E81-7E80-8A3D-794719D7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639523"/>
            <a:ext cx="4705565" cy="193758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AE610E6-0310-A984-9E09-9544541CC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82404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B3E8A63-6721-1EA8-0EB7-29663AA80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45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3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BE5D-F86F-1866-1946-0896D611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4B614D9-18F6-91F3-2473-7741506465B9}"/>
              </a:ext>
            </a:extLst>
          </p:cNvPr>
          <p:cNvSpPr txBox="1"/>
          <p:nvPr/>
        </p:nvSpPr>
        <p:spPr>
          <a:xfrm>
            <a:off x="5812301" y="40312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stats summary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Drahtschneiden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actions: Remove rows with missing required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values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 err="1">
                <a:latin typeface="menlo"/>
              </a:rPr>
              <a:t>Drahtschneiden</a:t>
            </a:r>
            <a:r>
              <a:rPr lang="en-US" sz="1000" dirty="0">
                <a:latin typeface="menlo"/>
              </a:rPr>
              <a:t> operations take on average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1.5 days, typically between 0 and 5 days, with some up to 17 days. Validate outlier cycle time entries.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167BCFA-15F9-5DDA-AA3E-3FE175F4B76A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64F46B1-BB86-C669-5ED8-0F2F5A89648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0E00A9E-5BFF-E5EC-9513-3B545F451C2C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1F90D1A-F2E0-3D50-9DDD-34EC34ED1508}"/>
              </a:ext>
            </a:extLst>
          </p:cNvPr>
          <p:cNvSpPr txBox="1"/>
          <p:nvPr/>
        </p:nvSpPr>
        <p:spPr>
          <a:xfrm>
            <a:off x="5812301" y="2555512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summary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Drahtschneiden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ist_dlz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Drop rows with missing </a:t>
            </a:r>
            <a:r>
              <a:rPr lang="en-US" sz="1000" dirty="0" err="1">
                <a:latin typeface="menlo"/>
              </a:rPr>
              <a:t>ist_dlz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Aggregate:</a:t>
            </a:r>
            <a:r>
              <a:rPr lang="en-US" sz="1000" dirty="0">
                <a:latin typeface="menlo"/>
              </a:rPr>
              <a:t> summary stats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Wire cutting operations have a mean cycle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time of 1.47 days and median 1 day, with most between 1 and 3 days and extremes from 0 to 17 days.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3C65F1A-4AB2-95A2-FED8-42DB9E6A45AC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stats summary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Drahtschneiden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Show me a statistical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summary of the cycle times for </a:t>
            </a:r>
            <a:r>
              <a:rPr lang="en-US" sz="1000" dirty="0" err="1">
                <a:latin typeface="menlo"/>
              </a:rPr>
              <a:t>ressource</a:t>
            </a:r>
            <a:r>
              <a:rPr lang="en-US" sz="1000" dirty="0">
                <a:latin typeface="menlo"/>
              </a:rPr>
              <a:t> group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Drahtschneiden</a:t>
            </a:r>
            <a:r>
              <a:rPr lang="en-US" sz="1000" dirty="0">
                <a:latin typeface="menlo"/>
              </a:rPr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F541E8-80D8-F64F-8B7D-6440DEE6BBD2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2: </a:t>
            </a:r>
            <a:r>
              <a:rPr lang="en-US" sz="1400" dirty="0">
                <a:latin typeface="menlo"/>
              </a:rPr>
              <a:t>Show me a statistical summary of  the cycle times for </a:t>
            </a:r>
            <a:r>
              <a:rPr lang="en-US" sz="1400" dirty="0" err="1">
                <a:latin typeface="menlo"/>
              </a:rPr>
              <a:t>ressource</a:t>
            </a:r>
            <a:r>
              <a:rPr lang="en-US" sz="1400" dirty="0">
                <a:latin typeface="menlo"/>
              </a:rPr>
              <a:t> group </a:t>
            </a:r>
            <a:r>
              <a:rPr lang="en-US" sz="1400" dirty="0" err="1">
                <a:latin typeface="menlo"/>
              </a:rPr>
              <a:t>Drahtschneiden</a:t>
            </a:r>
            <a:r>
              <a:rPr lang="en-US" sz="1400" dirty="0">
                <a:latin typeface="menlo"/>
              </a:rPr>
              <a:t>.</a:t>
            </a:r>
            <a:endParaRPr lang="en-US" sz="1400" noProof="0" dirty="0">
              <a:latin typeface="menlo"/>
            </a:endParaRPr>
          </a:p>
        </p:txBody>
      </p:sp>
      <p:pic>
        <p:nvPicPr>
          <p:cNvPr id="2" name="Grafik 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DCFDED04-8BD2-5369-ECC3-A94837BF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4151"/>
            <a:ext cx="5858407" cy="1984083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AC32A8A-DA93-4DD2-6D47-4E766168B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50"/>
            <a:ext cx="5858406" cy="19974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6C1E17-CD03-0C87-8D50-B70591BA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86110"/>
            <a:ext cx="5014452" cy="2062294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DAD559FE-82E2-B494-CCA4-1C1D2796E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01224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36BDA0-37F6-4C4B-257C-46FEB017F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7710171-B308-909D-397E-EE93FA153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65951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1BFB859-1DAB-09FE-0A38-0074D2DF7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0895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3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36D7-2453-DBAA-79E2-4BD0523B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9D060E93-FFF9-6139-A426-9919F3B89C6A}"/>
              </a:ext>
            </a:extLst>
          </p:cNvPr>
          <p:cNvSpPr txBox="1"/>
          <p:nvPr/>
        </p:nvSpPr>
        <p:spPr>
          <a:xfrm>
            <a:off x="5812301" y="40312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descriptive, group compare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 == fertiggemeldet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Clean up text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(trim spaces); Convert to numbers (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 err="1">
                <a:latin typeface="menlo"/>
              </a:rPr>
              <a:t>groupby</a:t>
            </a:r>
            <a:r>
              <a:rPr lang="en-US" sz="900" dirty="0">
                <a:latin typeface="menlo"/>
              </a:rPr>
              <a:t>=[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];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metrics=[</a:t>
            </a:r>
            <a:r>
              <a:rPr lang="en-US" sz="900" dirty="0" err="1">
                <a:latin typeface="menlo"/>
              </a:rPr>
              <a:t>avg_cycle_time</a:t>
            </a: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mean:ist_dlz</a:t>
            </a:r>
            <a:r>
              <a:rPr lang="en-US" sz="900" dirty="0">
                <a:latin typeface="menlo"/>
              </a:rPr>
              <a:t>), </a:t>
            </a:r>
            <a:r>
              <a:rPr lang="en-US" sz="900" dirty="0" err="1">
                <a:latin typeface="menlo"/>
              </a:rPr>
              <a:t>n_records</a:t>
            </a:r>
            <a:r>
              <a:rPr lang="en-US" sz="900" dirty="0">
                <a:latin typeface="menlo"/>
              </a:rPr>
              <a:t>=count]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Average cycle times for finished parts range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from about 0.9 to 3.1 days across resource groups. Most groups complete in 1–2 days, with an overall average of 1.28 days.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Review slowest groups for process improvements.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CBB9F6-30CD-ED8E-2111-906135999BE8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296E29C-B54F-8A7F-A1D9-034F9C032F5E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66A1CD-74A2-336E-D8F4-51F8FBFC0490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A369D43-1A63-FFA3-7F8D-7544147998D3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summary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Drop rows with missing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 or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mean(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 by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Verify status: warn (check summary)</a:t>
            </a:r>
          </a:p>
          <a:p>
            <a:endParaRPr lang="en-US" sz="1000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Average cycle times by resource group range from about 0.9 to 3.1 days; most production groups lie around 1–1.5 days, while 3D KO and </a:t>
            </a:r>
            <a:r>
              <a:rPr lang="en-US" sz="1000" dirty="0" err="1">
                <a:latin typeface="menlo"/>
              </a:rPr>
              <a:t>Konstruktion</a:t>
            </a:r>
            <a:r>
              <a:rPr lang="en-US" sz="1000" dirty="0">
                <a:latin typeface="menlo"/>
              </a:rPr>
              <a:t> show the longest averages.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BF3AC89-DD79-8355-DBE3-B9986224748F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group compare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 == 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are average cycle times by </a:t>
            </a:r>
            <a:r>
              <a:rPr lang="en-US" sz="1000" dirty="0" err="1">
                <a:latin typeface="menlo"/>
              </a:rPr>
              <a:t>ressource</a:t>
            </a:r>
            <a:r>
              <a:rPr lang="en-US" sz="1000" dirty="0">
                <a:latin typeface="menlo"/>
              </a:rPr>
              <a:t> group for finished parts?.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5E7022-5ECF-3A56-AAE8-778B4D0CE50F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3: </a:t>
            </a:r>
            <a:r>
              <a:rPr lang="en-US" sz="1400" dirty="0">
                <a:latin typeface="menlo"/>
              </a:rPr>
              <a:t>What are average cycle times by </a:t>
            </a:r>
            <a:r>
              <a:rPr lang="en-US" sz="1400" dirty="0" err="1">
                <a:latin typeface="menlo"/>
              </a:rPr>
              <a:t>ressource</a:t>
            </a:r>
            <a:r>
              <a:rPr lang="en-US" sz="1400" dirty="0">
                <a:latin typeface="menlo"/>
              </a:rPr>
              <a:t> group for finished parts?</a:t>
            </a:r>
            <a:endParaRPr lang="en-US" sz="1400" noProof="0" dirty="0">
              <a:latin typeface="menlo"/>
            </a:endParaRPr>
          </a:p>
        </p:txBody>
      </p:sp>
      <p:pic>
        <p:nvPicPr>
          <p:cNvPr id="6" name="Grafik 5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D585B876-CD30-05AB-534E-B6E09975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844"/>
            <a:ext cx="3987320" cy="2040508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7340D74-DFFD-57BD-A007-2A8ACCB0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4753513"/>
            <a:ext cx="3987319" cy="20672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8AE0C5-D467-E231-3EB7-C5CD04691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24" y="2628622"/>
            <a:ext cx="4833356" cy="1987815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DF2DCE-E055-4BAD-86E0-9362C0C96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99744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2512E85C-94B7-8885-5358-0B7F8A879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55B7E3D-ED28-7778-3B3A-AAE416CB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65153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6355CAA-E866-DFE0-4758-3B384CFFB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1582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72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7541-E155-FDF4-1413-21116D37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E6BC51C-B7DC-42C5-94DE-974145592330}"/>
              </a:ext>
            </a:extLst>
          </p:cNvPr>
          <p:cNvSpPr txBox="1"/>
          <p:nvPr/>
        </p:nvSpPr>
        <p:spPr>
          <a:xfrm>
            <a:off x="5812301" y="403122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trend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Funktionsprüfung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/month;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avg_ta_zugang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mean:ta_zugang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Monthly start deviations rose from about 614 days early to about 22 days late. Now most months start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between about 3 days early and 8 days late. Aug 2023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based on only 1 record.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2825D08-2BDB-0699-FF4D-D45ECEB525D1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446E445-13A8-1867-EECF-6D6170B46457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508C8E3-9F76-9E94-64EE-9B378FC36D8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4881FD3-B39E-388A-65D3-7F9B17EBAFC6}"/>
              </a:ext>
            </a:extLst>
          </p:cNvPr>
          <p:cNvSpPr txBox="1"/>
          <p:nvPr/>
        </p:nvSpPr>
        <p:spPr>
          <a:xfrm>
            <a:off x="5812301" y="2555512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</a:t>
            </a:r>
            <a:r>
              <a:rPr lang="en-US" sz="1000" dirty="0">
                <a:latin typeface="menlo"/>
              </a:rPr>
              <a:t>: descriptive, trend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Funktionsprüfung</a:t>
            </a:r>
            <a:r>
              <a:rPr lang="en-US" sz="1000" dirty="0">
                <a:latin typeface="menlo"/>
              </a:rPr>
              <a:t>;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 not missing;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ist_start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</a:t>
            </a:r>
            <a:r>
              <a:rPr lang="en-US" sz="1000" dirty="0">
                <a:latin typeface="menlo"/>
              </a:rPr>
              <a:t>: Derive month from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; drop missing values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</a:t>
            </a:r>
            <a:r>
              <a:rPr lang="en-US" sz="1000" dirty="0">
                <a:latin typeface="menlo"/>
              </a:rPr>
              <a:t>: mean(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) by month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</a:t>
            </a:r>
            <a:r>
              <a:rPr lang="en-US" sz="1000" dirty="0">
                <a:latin typeface="menlo"/>
              </a:rPr>
              <a:t>: warn (check summary)</a:t>
            </a:r>
          </a:p>
          <a:p>
            <a:endParaRPr lang="en-US" sz="1000" b="1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</a:t>
            </a:r>
            <a:r>
              <a:rPr lang="en-US" sz="1000" dirty="0">
                <a:latin typeface="menlo"/>
              </a:rPr>
              <a:t>: Start deviation for function checks strongly improves from very early starts (≈ −600 to −50 days) in early periods towards values close to plan around mid-2024, then fluctuates mildly around 0 days with a recent shift to late starts of roughly +20 days. 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CD835EE-5D5A-2092-2D93-A8982E459168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trend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/month;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mean_deviation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mean:ta_zugang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Computed monthly average </a:t>
            </a:r>
            <a:r>
              <a:rPr lang="en-US" sz="1000" dirty="0" err="1">
                <a:latin typeface="menlo"/>
              </a:rPr>
              <a:t>mean_deviation</a:t>
            </a:r>
            <a:r>
              <a:rPr lang="en-US" sz="1000" dirty="0">
                <a:latin typeface="menlo"/>
              </a:rPr>
              <a:t>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by group (2023-08-01T00:00:00 → 2025-05-01T00:00:00, 18 points; mean≈-45.01; Δend-start≈493.88).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8AF18E-0A35-F5AA-3C15-5FD5DEFBCF1B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4: </a:t>
            </a:r>
            <a:r>
              <a:rPr lang="en-US" sz="1400" dirty="0">
                <a:latin typeface="menlo"/>
              </a:rPr>
              <a:t>Over time, how is monthly start schedule deviation developing for function check operations?</a:t>
            </a:r>
            <a:endParaRPr lang="en-US" sz="1400" noProof="0" dirty="0">
              <a:latin typeface="menlo"/>
            </a:endParaRPr>
          </a:p>
        </p:txBody>
      </p:sp>
      <p:pic>
        <p:nvPicPr>
          <p:cNvPr id="6" name="Grafik 5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0EE35F10-7ECE-C300-84B0-AB56ED0B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0280"/>
            <a:ext cx="4601497" cy="1999109"/>
          </a:xfrm>
          <a:prstGeom prst="rect">
            <a:avLst/>
          </a:prstGeom>
        </p:spPr>
      </p:pic>
      <p:pic>
        <p:nvPicPr>
          <p:cNvPr id="11" name="Grafik 10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7224FD92-EDE6-109E-6846-2E39FD27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23"/>
            <a:ext cx="4601496" cy="2000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5E7A6E1-6144-AE7E-5663-B0F14A052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5345"/>
            <a:ext cx="4905529" cy="202162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B32D014-19C9-0713-B442-04EEC1FFF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265070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DCDD79C-E64E-B8FE-E36D-5FBE6D79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7F04318-8483-35FD-B00F-7F4CF88D8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3849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E499AFE-570B-9485-999D-BE5DBA76A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73179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3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859C-D5E7-7BB5-6A3F-487419120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26F6CAC-4372-E32F-CF20-DB3327DE1E7F}"/>
              </a:ext>
            </a:extLst>
          </p:cNvPr>
          <p:cNvSpPr txBox="1"/>
          <p:nvPr/>
        </p:nvSpPr>
        <p:spPr>
          <a:xfrm>
            <a:off x="5812301" y="403122"/>
            <a:ext cx="31886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descriptive, relationships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fr-FR" sz="900" dirty="0" err="1">
                <a:latin typeface="menlo"/>
              </a:rPr>
              <a:t>avg_type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contains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Fräsen</a:t>
            </a:r>
            <a:r>
              <a:rPr lang="fr-FR" sz="900" dirty="0">
                <a:latin typeface="menlo"/>
              </a:rPr>
              <a:t>; </a:t>
            </a:r>
            <a:br>
              <a:rPr lang="fr-FR" sz="900" dirty="0">
                <a:latin typeface="menlo"/>
              </a:rPr>
            </a:br>
            <a:r>
              <a:rPr lang="fr-FR" sz="900" dirty="0" err="1">
                <a:latin typeface="menlo"/>
              </a:rPr>
              <a:t>avg_type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contains</a:t>
            </a:r>
            <a:r>
              <a:rPr lang="fr-FR" sz="900" dirty="0">
                <a:latin typeface="menlo"/>
              </a:rPr>
              <a:t> DM100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ta_zugang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Remove rows with missing required values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Start and end deviations correlate very closely (0.99). Operations start about 5 days early and finish about 7 days early on average. Start deviations: 38 days early to 21 days late.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Remove duplicate rows before analysis.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50CE2DF-10DF-F01C-6E51-1731D187C59F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EDE43B4-C857-A01B-A5AF-099007AA5353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C6EB751-E88F-1BB2-2FF9-8CF87217C79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74DC65B-7986-4B9C-34BC-6E31C834C350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descriptive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correlation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Fräsen DM100;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;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Pearson </a:t>
            </a:r>
            <a:r>
              <a:rPr lang="de-DE" sz="1000" dirty="0" err="1">
                <a:latin typeface="menlo"/>
              </a:rPr>
              <a:t>corr</a:t>
            </a:r>
            <a:r>
              <a:rPr lang="de-DE" sz="1000" dirty="0">
                <a:latin typeface="menlo"/>
              </a:rPr>
              <a:t>(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(check </a:t>
            </a:r>
            <a:r>
              <a:rPr lang="de-DE" sz="1000" dirty="0" err="1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Fräsen DM100 </a:t>
            </a:r>
            <a:r>
              <a:rPr lang="de-DE" sz="1000" dirty="0" err="1">
                <a:latin typeface="menlo"/>
              </a:rPr>
              <a:t>operations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and end </a:t>
            </a:r>
            <a:r>
              <a:rPr lang="de-DE" sz="1000" dirty="0" err="1">
                <a:latin typeface="menlo"/>
              </a:rPr>
              <a:t>schedule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deviations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perfectly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positively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correlated</a:t>
            </a:r>
            <a:r>
              <a:rPr lang="de-DE" sz="1000" dirty="0">
                <a:latin typeface="menlo"/>
              </a:rPr>
              <a:t> (r ≈ 0.99), so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earliness</a:t>
            </a:r>
            <a:r>
              <a:rPr lang="de-DE" sz="1000" dirty="0">
                <a:latin typeface="menlo"/>
              </a:rPr>
              <a:t>/</a:t>
            </a:r>
            <a:r>
              <a:rPr lang="de-DE" sz="1000" dirty="0" err="1">
                <a:latin typeface="menlo"/>
              </a:rPr>
              <a:t>lateness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nearly</a:t>
            </a:r>
            <a:r>
              <a:rPr lang="de-DE" sz="1000" dirty="0">
                <a:latin typeface="menlo"/>
              </a:rPr>
              <a:t> fully </a:t>
            </a:r>
            <a:r>
              <a:rPr lang="de-DE" sz="1000" dirty="0" err="1">
                <a:latin typeface="menlo"/>
              </a:rPr>
              <a:t>reflected</a:t>
            </a:r>
            <a:r>
              <a:rPr lang="de-DE" sz="1000" dirty="0">
                <a:latin typeface="menlo"/>
              </a:rPr>
              <a:t> in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finish.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1FD6A3-96C2-F736-8A26-93A8D968C38D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stats_summary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pl-PL" sz="1000" dirty="0">
                <a:latin typeface="menlo"/>
              </a:rPr>
              <a:t>ta_rel, ist_dlz, ta_zugang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How is TA </a:t>
            </a:r>
            <a:r>
              <a:rPr lang="en-US" sz="1000" dirty="0" err="1">
                <a:latin typeface="menlo"/>
              </a:rPr>
              <a:t>Zugang</a:t>
            </a:r>
            <a:r>
              <a:rPr lang="en-US" sz="1000" dirty="0">
                <a:latin typeface="menlo"/>
              </a:rPr>
              <a:t>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correlating to TA </a:t>
            </a:r>
            <a:r>
              <a:rPr lang="en-US" sz="1000" dirty="0" err="1">
                <a:latin typeface="menlo"/>
              </a:rPr>
              <a:t>Abgang</a:t>
            </a:r>
            <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in typeface="menlo"/>
              </a:rPr>
              <a:t>Fräsen</a:t>
            </a:r>
            <a:r>
              <a:rPr lang="en-US" sz="1000" dirty="0">
                <a:latin typeface="menlo"/>
              </a:rPr>
              <a:t> DM100 operations?.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44A402-7F21-5ECC-D169-58E28AA87E8B}"/>
              </a:ext>
            </a:extLst>
          </p:cNvPr>
          <p:cNvSpPr txBox="1"/>
          <p:nvPr/>
        </p:nvSpPr>
        <p:spPr>
          <a:xfrm>
            <a:off x="0" y="56293"/>
            <a:ext cx="8707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200" b="1" noProof="0" dirty="0">
                <a:latin typeface="menlo"/>
              </a:rPr>
              <a:t>Prompt 5: </a:t>
            </a:r>
            <a:r>
              <a:rPr lang="en-US" sz="1200" dirty="0">
                <a:latin typeface="menlo"/>
              </a:rPr>
              <a:t>How is the end schedule deviation correlating to the start deviation for </a:t>
            </a:r>
            <a:r>
              <a:rPr lang="en-US" sz="1200" dirty="0" err="1">
                <a:latin typeface="menlo"/>
              </a:rPr>
              <a:t>Fräsen</a:t>
            </a:r>
            <a:r>
              <a:rPr lang="en-US" sz="1200" dirty="0">
                <a:latin typeface="menlo"/>
              </a:rPr>
              <a:t> DM100 operations?</a:t>
            </a:r>
            <a:endParaRPr lang="en-US" sz="1200" noProof="0" dirty="0">
              <a:latin typeface="menlo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256C755-0311-C7DB-F65E-8797AF63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6459"/>
            <a:ext cx="4944858" cy="2037831"/>
          </a:xfrm>
          <a:prstGeom prst="rect">
            <a:avLst/>
          </a:prstGeom>
        </p:spPr>
      </p:pic>
      <p:pic>
        <p:nvPicPr>
          <p:cNvPr id="26" name="Grafik 25" descr="Ein Bild, das Reihe,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35CC61B-2280-8536-37FC-50D088B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738"/>
            <a:ext cx="4807974" cy="2050621"/>
          </a:xfrm>
          <a:prstGeom prst="rect">
            <a:avLst/>
          </a:prstGeom>
        </p:spPr>
      </p:pic>
      <p:pic>
        <p:nvPicPr>
          <p:cNvPr id="28" name="Grafik 27" descr="Ein Bild, das Text, Diagramm, Reihe, Plan enthält.&#10;&#10;KI-generierte Inhalte können fehlerhaft sein.">
            <a:extLst>
              <a:ext uri="{FF2B5EF4-FFF2-40B4-BE49-F238E27FC236}">
                <a16:creationId xmlns:a16="http://schemas.microsoft.com/office/drawing/2014/main" id="{E19A9619-2861-385A-675D-CE1587F9E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1558"/>
            <a:ext cx="4090219" cy="2049789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F1F4BEF-17FD-68D5-FE06-CF23F05C2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60255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10C9ED0-F992-7B13-E87B-71942706D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DB10B7-A975-DEEC-FF96-EE23E85FA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084720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56181E9-82A5-1B7F-DDAC-FFD4F7F36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4563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25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4DB3-2E52-8224-B536-445B29CA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66B8830-0D87-4907-22D6-BFF5CF41DC00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diagnostic, driver relationships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nene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avg_type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ta_zugang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Clean up text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(trim spaces); Remove rows with missing required values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End-date deviations almost entirely follow start-date deviations. Longer tasks add small extra delays. Analyze high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cycle time tasks for improvement opportunities.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80787D5-FE90-5273-1E45-2FE53A672CD3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D6687B9-2356-4CF5-0F84-7BD8EF8CF3CE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C243F50-79C0-E08E-ED11-12D1CE54DA8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E368954-FF13-0F07-BE8F-29E3CACCE38D}"/>
              </a:ext>
            </a:extLst>
          </p:cNvPr>
          <p:cNvSpPr txBox="1"/>
          <p:nvPr/>
        </p:nvSpPr>
        <p:spPr>
          <a:xfrm>
            <a:off x="5812301" y="255551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/>
              <a:t>Family/type</a:t>
            </a:r>
            <a:r>
              <a:rPr lang="de-DE" sz="900" dirty="0"/>
              <a:t>: </a:t>
            </a:r>
            <a:r>
              <a:rPr lang="de-DE" sz="900" dirty="0" err="1"/>
              <a:t>descriptive</a:t>
            </a:r>
            <a:r>
              <a:rPr lang="de-DE" sz="900" dirty="0"/>
              <a:t>, </a:t>
            </a:r>
            <a:r>
              <a:rPr lang="de-DE" sz="900" dirty="0" err="1"/>
              <a:t>correlation</a:t>
            </a:r>
            <a:br>
              <a:rPr lang="de-DE" sz="900" dirty="0"/>
            </a:br>
            <a:r>
              <a:rPr lang="de-DE" sz="900" b="1" dirty="0"/>
              <a:t>Filters</a:t>
            </a:r>
            <a:r>
              <a:rPr lang="de-DE" sz="900" dirty="0"/>
              <a:t>: </a:t>
            </a:r>
            <a:r>
              <a:rPr lang="de-DE" sz="900" dirty="0" err="1"/>
              <a:t>ist_ende</a:t>
            </a:r>
            <a:r>
              <a:rPr lang="de-DE" sz="900" dirty="0"/>
              <a:t> &gt;= 2024-01-01; </a:t>
            </a:r>
            <a:r>
              <a:rPr lang="de-DE" sz="900" dirty="0" err="1"/>
              <a:t>ist_ende</a:t>
            </a:r>
            <a:r>
              <a:rPr lang="de-DE" sz="900" dirty="0"/>
              <a:t> &lt; 2025-01-01; </a:t>
            </a:r>
            <a:r>
              <a:rPr lang="de-DE" sz="900" dirty="0" err="1"/>
              <a:t>ta_abgang</a:t>
            </a:r>
            <a:r>
              <a:rPr lang="de-DE" sz="900" dirty="0"/>
              <a:t> not </a:t>
            </a:r>
            <a:r>
              <a:rPr lang="de-DE" sz="900" dirty="0" err="1"/>
              <a:t>missing</a:t>
            </a:r>
            <a:br>
              <a:rPr lang="de-DE" sz="900" dirty="0"/>
            </a:br>
            <a:r>
              <a:rPr lang="de-DE" sz="900" b="1" dirty="0"/>
              <a:t>Columns</a:t>
            </a:r>
            <a:r>
              <a:rPr lang="de-DE" sz="900" dirty="0"/>
              <a:t>: </a:t>
            </a:r>
            <a:r>
              <a:rPr lang="de-DE" sz="900" dirty="0" err="1"/>
              <a:t>ta_abgang</a:t>
            </a:r>
            <a:r>
              <a:rPr lang="de-DE" sz="900" dirty="0"/>
              <a:t>, </a:t>
            </a:r>
            <a:r>
              <a:rPr lang="de-DE" sz="900" dirty="0" err="1"/>
              <a:t>ta_zugang</a:t>
            </a:r>
            <a:r>
              <a:rPr lang="de-DE" sz="900" dirty="0"/>
              <a:t>, </a:t>
            </a:r>
            <a:r>
              <a:rPr lang="de-DE" sz="900" dirty="0" err="1"/>
              <a:t>ta_rel</a:t>
            </a:r>
            <a:r>
              <a:rPr lang="de-DE" sz="900" dirty="0"/>
              <a:t>, </a:t>
            </a:r>
            <a:r>
              <a:rPr lang="de-DE" sz="900" dirty="0" err="1"/>
              <a:t>ist_plan_arbeit</a:t>
            </a:r>
            <a:r>
              <a:rPr lang="de-DE" sz="900" dirty="0"/>
              <a:t>, </a:t>
            </a:r>
            <a:r>
              <a:rPr lang="de-DE" sz="900" dirty="0" err="1"/>
              <a:t>ist_dlz</a:t>
            </a:r>
            <a:r>
              <a:rPr lang="de-DE" sz="900" dirty="0"/>
              <a:t>, </a:t>
            </a:r>
            <a:r>
              <a:rPr lang="de-DE" sz="900" dirty="0" err="1"/>
              <a:t>ist_arbeit</a:t>
            </a:r>
            <a:r>
              <a:rPr lang="de-DE" sz="900" dirty="0"/>
              <a:t>, </a:t>
            </a:r>
            <a:r>
              <a:rPr lang="de-DE" sz="900" dirty="0" err="1"/>
              <a:t>plan_arbeit</a:t>
            </a:r>
            <a:br>
              <a:rPr lang="de-DE" sz="900" dirty="0"/>
            </a:br>
            <a:r>
              <a:rPr lang="de-DE" sz="900" b="1" dirty="0" err="1"/>
              <a:t>Prepare</a:t>
            </a:r>
            <a:r>
              <a:rPr lang="de-DE" sz="900" dirty="0"/>
              <a:t>: Drop </a:t>
            </a:r>
            <a:r>
              <a:rPr lang="de-DE" sz="900" dirty="0" err="1"/>
              <a:t>rows</a:t>
            </a:r>
            <a:r>
              <a:rPr lang="de-DE" sz="900" dirty="0"/>
              <a:t> </a:t>
            </a:r>
            <a:r>
              <a:rPr lang="de-DE" sz="900" dirty="0" err="1"/>
              <a:t>with</a:t>
            </a:r>
            <a:r>
              <a:rPr lang="de-DE" sz="900" dirty="0"/>
              <a:t> </a:t>
            </a:r>
            <a:r>
              <a:rPr lang="de-DE" sz="900" dirty="0" err="1"/>
              <a:t>missing</a:t>
            </a:r>
            <a:r>
              <a:rPr lang="de-DE" sz="900" dirty="0"/>
              <a:t> </a:t>
            </a:r>
            <a:r>
              <a:rPr lang="de-DE" sz="900" dirty="0" err="1"/>
              <a:t>selected</a:t>
            </a:r>
            <a:r>
              <a:rPr lang="de-DE" sz="900" dirty="0"/>
              <a:t> </a:t>
            </a:r>
            <a:r>
              <a:rPr lang="de-DE" sz="900" dirty="0" err="1"/>
              <a:t>numeric</a:t>
            </a:r>
            <a:r>
              <a:rPr lang="de-DE" sz="900" dirty="0"/>
              <a:t> </a:t>
            </a:r>
            <a:r>
              <a:rPr lang="de-DE" sz="900" dirty="0" err="1"/>
              <a:t>columns</a:t>
            </a:r>
            <a:br>
              <a:rPr lang="de-DE" sz="900" dirty="0"/>
            </a:br>
            <a:r>
              <a:rPr lang="de-DE" sz="900" b="1" dirty="0"/>
              <a:t>Aggregate</a:t>
            </a:r>
            <a:r>
              <a:rPr lang="de-DE" sz="900" dirty="0"/>
              <a:t>: Pearson </a:t>
            </a:r>
            <a:r>
              <a:rPr lang="de-DE" sz="900" dirty="0" err="1"/>
              <a:t>corr</a:t>
            </a:r>
            <a:r>
              <a:rPr lang="de-DE" sz="900" dirty="0"/>
              <a:t>(</a:t>
            </a:r>
            <a:r>
              <a:rPr lang="de-DE" sz="900" dirty="0" err="1"/>
              <a:t>ta_abgang</a:t>
            </a:r>
            <a:r>
              <a:rPr lang="de-DE" sz="900" dirty="0"/>
              <a:t>, ·)</a:t>
            </a:r>
            <a:br>
              <a:rPr lang="de-DE" sz="900" dirty="0"/>
            </a:br>
            <a:r>
              <a:rPr lang="de-DE" sz="900" b="1" dirty="0" err="1"/>
              <a:t>Verify</a:t>
            </a:r>
            <a:r>
              <a:rPr lang="de-DE" sz="900" b="1" dirty="0"/>
              <a:t> </a:t>
            </a:r>
            <a:r>
              <a:rPr lang="de-DE" sz="900" b="1" dirty="0" err="1"/>
              <a:t>status</a:t>
            </a:r>
            <a:r>
              <a:rPr lang="de-DE" sz="900" dirty="0"/>
              <a:t>: warn (check </a:t>
            </a:r>
            <a:r>
              <a:rPr lang="de-DE" sz="900" dirty="0" err="1"/>
              <a:t>summary</a:t>
            </a:r>
            <a:r>
              <a:rPr lang="de-DE" sz="900" dirty="0"/>
              <a:t>)</a:t>
            </a:r>
            <a:br>
              <a:rPr lang="de-DE" sz="900" dirty="0"/>
            </a:br>
            <a:endParaRPr lang="de-DE" sz="900" dirty="0"/>
          </a:p>
          <a:p>
            <a:r>
              <a:rPr lang="de-DE" sz="900" b="1" dirty="0"/>
              <a:t>Summary</a:t>
            </a:r>
            <a:r>
              <a:rPr lang="de-DE" sz="900" dirty="0"/>
              <a:t>: In 2024 </a:t>
            </a:r>
            <a:r>
              <a:rPr lang="de-DE" sz="900" dirty="0" err="1"/>
              <a:t>the</a:t>
            </a:r>
            <a:r>
              <a:rPr lang="de-DE" sz="900" dirty="0"/>
              <a:t> dominant </a:t>
            </a:r>
            <a:r>
              <a:rPr lang="de-DE" sz="900" dirty="0" err="1"/>
              <a:t>driver</a:t>
            </a:r>
            <a:r>
              <a:rPr lang="de-DE" sz="900" dirty="0"/>
              <a:t> </a:t>
            </a:r>
            <a:r>
              <a:rPr lang="de-DE" sz="900" dirty="0" err="1"/>
              <a:t>of</a:t>
            </a:r>
            <a:r>
              <a:rPr lang="de-DE" sz="900" dirty="0"/>
              <a:t> end-date </a:t>
            </a:r>
            <a:r>
              <a:rPr lang="de-DE" sz="900" dirty="0" err="1"/>
              <a:t>deviation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start</a:t>
            </a:r>
            <a:r>
              <a:rPr lang="de-DE" sz="900" dirty="0"/>
              <a:t> </a:t>
            </a:r>
            <a:r>
              <a:rPr lang="de-DE" sz="900" dirty="0" err="1"/>
              <a:t>deviation</a:t>
            </a:r>
            <a:r>
              <a:rPr lang="de-DE" sz="900" dirty="0"/>
              <a:t> </a:t>
            </a:r>
            <a:r>
              <a:rPr lang="de-DE" sz="900" dirty="0" err="1"/>
              <a:t>ta_zugang</a:t>
            </a:r>
            <a:r>
              <a:rPr lang="de-DE" sz="900" dirty="0"/>
              <a:t> (</a:t>
            </a:r>
            <a:r>
              <a:rPr lang="el-GR" sz="900" dirty="0"/>
              <a:t>ρ ≈ 0.99), </a:t>
            </a:r>
            <a:r>
              <a:rPr lang="de-DE" sz="900" dirty="0" err="1"/>
              <a:t>while</a:t>
            </a:r>
            <a:r>
              <a:rPr lang="de-DE" sz="900" dirty="0"/>
              <a:t> </a:t>
            </a:r>
            <a:r>
              <a:rPr lang="de-DE" sz="900" dirty="0" err="1"/>
              <a:t>workload</a:t>
            </a:r>
            <a:r>
              <a:rPr lang="de-DE" sz="900" dirty="0"/>
              <a:t> and </a:t>
            </a:r>
            <a:r>
              <a:rPr lang="de-DE" sz="900" dirty="0" err="1"/>
              <a:t>cycle</a:t>
            </a:r>
            <a:r>
              <a:rPr lang="de-DE" sz="900" dirty="0"/>
              <a:t>-time </a:t>
            </a:r>
            <a:r>
              <a:rPr lang="de-DE" sz="900" dirty="0" err="1"/>
              <a:t>measures</a:t>
            </a:r>
            <a:r>
              <a:rPr lang="de-DE" sz="900" dirty="0"/>
              <a:t> </a:t>
            </a:r>
            <a:r>
              <a:rPr lang="de-DE" sz="900" dirty="0" err="1"/>
              <a:t>show</a:t>
            </a:r>
            <a:r>
              <a:rPr lang="de-DE" sz="900" dirty="0"/>
              <a:t> </a:t>
            </a:r>
            <a:r>
              <a:rPr lang="de-DE" sz="900" dirty="0" err="1"/>
              <a:t>only</a:t>
            </a:r>
            <a:r>
              <a:rPr lang="de-DE" sz="900" dirty="0"/>
              <a:t> </a:t>
            </a:r>
            <a:r>
              <a:rPr lang="de-DE" sz="900" dirty="0" err="1"/>
              <a:t>weak</a:t>
            </a:r>
            <a:r>
              <a:rPr lang="de-DE" sz="900" dirty="0"/>
              <a:t> additional </a:t>
            </a:r>
            <a:r>
              <a:rPr lang="de-DE" sz="900" dirty="0" err="1"/>
              <a:t>influence</a:t>
            </a:r>
            <a:r>
              <a:rPr lang="de-DE" sz="900" dirty="0"/>
              <a:t> (</a:t>
            </a:r>
            <a:r>
              <a:rPr lang="de-DE" sz="900" dirty="0" err="1"/>
              <a:t>correlations</a:t>
            </a:r>
            <a:r>
              <a:rPr lang="de-DE" sz="900" dirty="0"/>
              <a:t> ≤ ~0.15).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7E8454F-43CC-851B-E219-C7136FB2BC86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driver relationships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Impute</a:t>
            </a:r>
            <a:r>
              <a:rPr lang="ja-JP" altLang="de-DE" sz="1000" dirty="0">
                <a:latin typeface="menlo"/>
              </a:rPr>
              <a:t> </a:t>
            </a:r>
            <a:r>
              <a:rPr lang="en-US" sz="1000" dirty="0">
                <a:latin typeface="menlo"/>
              </a:rPr>
              <a:t>numeric median 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are the main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drivers for end-dates being higher or lower? Only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operations in 2024.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3FE607-0B9F-9919-6839-4184FA377497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6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noProof="0" dirty="0">
                <a:latin typeface="menlo"/>
              </a:rPr>
              <a:t>What are the main drivers for end-dates being higher or lower? Only operations in 2024.</a:t>
            </a:r>
          </a:p>
        </p:txBody>
      </p:sp>
      <p:pic>
        <p:nvPicPr>
          <p:cNvPr id="5" name="Grafik 4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F1D51C7-9047-24AA-4B2A-E46C24CB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727"/>
            <a:ext cx="5181600" cy="2022087"/>
          </a:xfrm>
          <a:prstGeom prst="rect">
            <a:avLst/>
          </a:prstGeom>
        </p:spPr>
      </p:pic>
      <p:pic>
        <p:nvPicPr>
          <p:cNvPr id="9" name="Grafik 8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6E74195E-BB33-2F23-AFC7-E5FA6CFA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9683"/>
            <a:ext cx="5181600" cy="2004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CED80AB-3395-31EE-9741-EF1746D54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4679"/>
            <a:ext cx="4975123" cy="205030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BDFD7CD-136A-25CD-B9ED-DCDE559D7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85916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AE6541A-34E0-D43B-A622-1E96E257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EF75277-D9ED-4592-5C30-064C13139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1253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28BFFDBF-7F38-28A6-AD11-C1C855890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4397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4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2E8FDACBFF884FB978E079E898B67C" ma:contentTypeVersion="17" ma:contentTypeDescription="Ein neues Dokument erstellen." ma:contentTypeScope="" ma:versionID="b55fa78c03d2434c24f87509f904c4da">
  <xsd:schema xmlns:xsd="http://www.w3.org/2001/XMLSchema" xmlns:xs="http://www.w3.org/2001/XMLSchema" xmlns:p="http://schemas.microsoft.com/office/2006/metadata/properties" xmlns:ns2="e532890a-ed67-47dc-bb93-1915b30ed86c" xmlns:ns3="87bbe071-bd98-4adc-bbdd-e60a5eaec7ad" targetNamespace="http://schemas.microsoft.com/office/2006/metadata/properties" ma:root="true" ma:fieldsID="2e1c382ab806abe265d332ddc73de5a6" ns2:_="" ns3:_="">
    <xsd:import namespace="e532890a-ed67-47dc-bb93-1915b30ed86c"/>
    <xsd:import namespace="87bbe071-bd98-4adc-bbdd-e60a5eaec7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890a-ed67-47dc-bb93-1915b30ed8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c994ab85-5d84-4d9a-995d-f6659e44be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be071-bd98-4adc-bbdd-e60a5eaec7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ea3be8e-ae50-492d-89f2-85fdd0dc0351}" ma:internalName="TaxCatchAll" ma:showField="CatchAllData" ma:web="87bbe071-bd98-4adc-bbdd-e60a5eaec7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be071-bd98-4adc-bbdd-e60a5eaec7ad" xsi:nil="true"/>
    <lcf76f155ced4ddcb4097134ff3c332f xmlns="e532890a-ed67-47dc-bb93-1915b30ed86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7E22574-16C6-4CF5-B7EA-F74DE003DC0F}"/>
</file>

<file path=customXml/itemProps2.xml><?xml version="1.0" encoding="utf-8"?>
<ds:datastoreItem xmlns:ds="http://schemas.openxmlformats.org/officeDocument/2006/customXml" ds:itemID="{7B692FA8-F74E-410B-9626-50CA78779AA6}"/>
</file>

<file path=customXml/itemProps3.xml><?xml version="1.0" encoding="utf-8"?>
<ds:datastoreItem xmlns:ds="http://schemas.openxmlformats.org/officeDocument/2006/customXml" ds:itemID="{94D84056-1748-4182-AB35-5E0BDAFE35F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7829</Words>
  <Application>Microsoft Office PowerPoint</Application>
  <PresentationFormat>Breitbild</PresentationFormat>
  <Paragraphs>1043</Paragraphs>
  <Slides>18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menlo</vt:lpstr>
      <vt:lpstr>Office</vt:lpstr>
      <vt:lpstr>Evaluator Instructions (Test Set)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d.kulaszewski@stud.uni-goettingen.de</dc:creator>
  <cp:lastModifiedBy>d.kulaszewski@stud.uni-goettingen.de</cp:lastModifiedBy>
  <cp:revision>8</cp:revision>
  <dcterms:created xsi:type="dcterms:W3CDTF">2026-01-14T19:11:45Z</dcterms:created>
  <dcterms:modified xsi:type="dcterms:W3CDTF">2026-01-29T16:33:31Z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cd6ce03-cdf2-479c-b1a8-ffb8921a7117_Enabled">
    <vt:lpwstr>true</vt:lpwstr>
  </property>
  <property fmtid="{D5CDD505-2E9C-101B-9397-08002B2CF9AE}" pid="3" name="MSIP_Label_7cd6ce03-cdf2-479c-b1a8-ffb8921a7117_SetDate">
    <vt:lpwstr>2026-01-19T20:59:52Z</vt:lpwstr>
  </property>
  <property fmtid="{D5CDD505-2E9C-101B-9397-08002B2CF9AE}" pid="4" name="MSIP_Label_7cd6ce03-cdf2-479c-b1a8-ffb8921a7117_Method">
    <vt:lpwstr>Privileged</vt:lpwstr>
  </property>
  <property fmtid="{D5CDD505-2E9C-101B-9397-08002B2CF9AE}" pid="5" name="MSIP_Label_7cd6ce03-cdf2-479c-b1a8-ffb8921a7117_Name">
    <vt:lpwstr>Offen</vt:lpwstr>
  </property>
  <property fmtid="{D5CDD505-2E9C-101B-9397-08002B2CF9AE}" pid="6" name="MSIP_Label_7cd6ce03-cdf2-479c-b1a8-ffb8921a7117_SiteId">
    <vt:lpwstr>05764ee8-2451-407b-a046-1bf9f7519648</vt:lpwstr>
  </property>
  <property fmtid="{D5CDD505-2E9C-101B-9397-08002B2CF9AE}" pid="7" name="MSIP_Label_7cd6ce03-cdf2-479c-b1a8-ffb8921a7117_ActionId">
    <vt:lpwstr>3548b2ff-2c1f-48ed-ae9f-8099c477a73d</vt:lpwstr>
  </property>
  <property fmtid="{D5CDD505-2E9C-101B-9397-08002B2CF9AE}" pid="8" name="MSIP_Label_7cd6ce03-cdf2-479c-b1a8-ffb8921a7117_ContentBits">
    <vt:lpwstr>0</vt:lpwstr>
  </property>
  <property fmtid="{D5CDD505-2E9C-101B-9397-08002B2CF9AE}" pid="9" name="MSIP_Label_7cd6ce03-cdf2-479c-b1a8-ffb8921a7117_Tag">
    <vt:lpwstr>10, 0, 1, 1</vt:lpwstr>
  </property>
  <property fmtid="{D5CDD505-2E9C-101B-9397-08002B2CF9AE}" pid="10" name="ContentTypeId">
    <vt:lpwstr>0x0101001C2E8FDACBFF884FB978E079E898B67C</vt:lpwstr>
  </property>
</Properties>
</file>